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51" r:id="rId2"/>
    <p:sldId id="275" r:id="rId3"/>
    <p:sldId id="327" r:id="rId4"/>
    <p:sldId id="257" r:id="rId5"/>
    <p:sldId id="322" r:id="rId6"/>
    <p:sldId id="328" r:id="rId7"/>
    <p:sldId id="329" r:id="rId8"/>
    <p:sldId id="330" r:id="rId9"/>
    <p:sldId id="326" r:id="rId10"/>
    <p:sldId id="310" r:id="rId11"/>
    <p:sldId id="345" r:id="rId12"/>
    <p:sldId id="332" r:id="rId13"/>
    <p:sldId id="340" r:id="rId14"/>
    <p:sldId id="333" r:id="rId15"/>
    <p:sldId id="334" r:id="rId16"/>
    <p:sldId id="335" r:id="rId17"/>
    <p:sldId id="336" r:id="rId18"/>
    <p:sldId id="324" r:id="rId19"/>
    <p:sldId id="344" r:id="rId20"/>
    <p:sldId id="325" r:id="rId21"/>
    <p:sldId id="341" r:id="rId22"/>
    <p:sldId id="346" r:id="rId23"/>
    <p:sldId id="337" r:id="rId24"/>
    <p:sldId id="339" r:id="rId25"/>
    <p:sldId id="343" r:id="rId26"/>
    <p:sldId id="342" r:id="rId27"/>
    <p:sldId id="285" r:id="rId28"/>
    <p:sldId id="350"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de, Ab van der" initials="VAvd" lastIdx="3" clrIdx="0">
    <p:extLst>
      <p:ext uri="{19B8F6BF-5375-455C-9EA6-DF929625EA0E}">
        <p15:presenceInfo xmlns:p15="http://schemas.microsoft.com/office/powerpoint/2012/main" userId="S-1-5-21-3305614325-2848440803-1083916644-2342" providerId="AD"/>
      </p:ext>
    </p:extLst>
  </p:cmAuthor>
  <p:cmAuthor id="2" name="Kroes, Jan" initials="KJ" lastIdx="9" clrIdx="1">
    <p:extLst>
      <p:ext uri="{19B8F6BF-5375-455C-9EA6-DF929625EA0E}">
        <p15:presenceInfo xmlns:p15="http://schemas.microsoft.com/office/powerpoint/2012/main" userId="S::Jan.Kroes@knvb.nl::525c3f85-6cc4-4d4b-a336-fbbf2bfee2d7" providerId="AD"/>
      </p:ext>
    </p:extLst>
  </p:cmAuthor>
  <p:cmAuthor id="3" name="Breggen, Jorg van der" initials="BJvd" lastIdx="18" clrIdx="2">
    <p:extLst>
      <p:ext uri="{19B8F6BF-5375-455C-9EA6-DF929625EA0E}">
        <p15:presenceInfo xmlns:p15="http://schemas.microsoft.com/office/powerpoint/2012/main" userId="S-1-5-21-3305614325-2848440803-1083916644-71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D20"/>
    <a:srgbClr val="25377F"/>
    <a:srgbClr val="E55428"/>
    <a:srgbClr val="1C266C"/>
    <a:srgbClr val="2B57B4"/>
    <a:srgbClr val="101047"/>
    <a:srgbClr val="151959"/>
    <a:srgbClr val="141855"/>
    <a:srgbClr val="D45524"/>
    <a:srgbClr val="2B3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F7AB0-0C71-4C04-87E5-AF4BA707A30F}" v="21" dt="2019-07-04T12:20:04.58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3972" autoAdjust="0"/>
  </p:normalViewPr>
  <p:slideViewPr>
    <p:cSldViewPr snapToGrid="0" snapToObjects="1">
      <p:cViewPr varScale="1">
        <p:scale>
          <a:sx n="32" d="100"/>
          <a:sy n="32" d="100"/>
        </p:scale>
        <p:origin x="786" y="72"/>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5947110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66353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397061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42777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1994202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3061095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2559919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565023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3560736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127308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1537149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231355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66826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467274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2816503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290774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51600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baseline="0" dirty="0"/>
          </a:p>
        </p:txBody>
      </p:sp>
    </p:spTree>
    <p:extLst>
      <p:ext uri="{BB962C8B-B14F-4D97-AF65-F5344CB8AC3E}">
        <p14:creationId xmlns:p14="http://schemas.microsoft.com/office/powerpoint/2010/main" val="174405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baseline="0" dirty="0"/>
          </a:p>
        </p:txBody>
      </p:sp>
    </p:spTree>
    <p:extLst>
      <p:ext uri="{BB962C8B-B14F-4D97-AF65-F5344CB8AC3E}">
        <p14:creationId xmlns:p14="http://schemas.microsoft.com/office/powerpoint/2010/main" val="12968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35730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5187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9884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6338589" y="2183308"/>
            <a:ext cx="11706822" cy="2277071"/>
          </a:xfrm>
          <a:prstGeom prst="rect">
            <a:avLst/>
          </a:prstGeom>
        </p:spPr>
        <p:txBody>
          <a:bodyPr anchor="ctr"/>
          <a:lstStyle/>
          <a:p>
            <a:r>
              <a:t>Title Text</a:t>
            </a:r>
          </a:p>
        </p:txBody>
      </p:sp>
      <p:sp>
        <p:nvSpPr>
          <p:cNvPr id="57" name="Shape 57"/>
          <p:cNvSpPr>
            <a:spLocks noGrp="1"/>
          </p:cNvSpPr>
          <p:nvPr>
            <p:ph type="body" sz="half" idx="1"/>
          </p:nvPr>
        </p:nvSpPr>
        <p:spPr>
          <a:xfrm>
            <a:off x="6338589" y="4460378"/>
            <a:ext cx="11706822" cy="6630294"/>
          </a:xfrm>
          <a:prstGeom prst="rect">
            <a:avLst/>
          </a:prstGeom>
        </p:spPr>
        <p:txBody>
          <a:bodyPr anchor="ctr"/>
          <a:lstStyle>
            <a:lvl1pPr marL="567972" indent="-567972" algn="l">
              <a:spcBef>
                <a:spcPts val="5900"/>
              </a:spcBef>
              <a:buSzPct val="75000"/>
              <a:buChar char="•"/>
              <a:defRPr sz="4600"/>
            </a:lvl1pPr>
            <a:lvl2pPr marL="1012472" indent="-567972" algn="l">
              <a:spcBef>
                <a:spcPts val="5900"/>
              </a:spcBef>
              <a:buSzPct val="75000"/>
              <a:buChar char="•"/>
              <a:defRPr sz="4600"/>
            </a:lvl2pPr>
            <a:lvl3pPr marL="1456972" indent="-567972" algn="l">
              <a:spcBef>
                <a:spcPts val="5900"/>
              </a:spcBef>
              <a:buSzPct val="75000"/>
              <a:buChar char="•"/>
              <a:defRPr sz="4600"/>
            </a:lvl3pPr>
            <a:lvl4pPr marL="1901472" indent="-567972" algn="l">
              <a:spcBef>
                <a:spcPts val="5900"/>
              </a:spcBef>
              <a:buSzPct val="75000"/>
              <a:buChar char="•"/>
              <a:defRPr sz="4600"/>
            </a:lvl4pPr>
            <a:lvl5pPr marL="2345972" indent="-567972" algn="l">
              <a:spcBef>
                <a:spcPts val="5900"/>
              </a:spcBef>
              <a:buSzPct val="75000"/>
              <a:buChar char="•"/>
              <a:defRPr sz="4600"/>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19707" y="4460378"/>
            <a:ext cx="5625704" cy="6630294"/>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6338589" y="2183308"/>
            <a:ext cx="11706822" cy="2277071"/>
          </a:xfrm>
          <a:prstGeom prst="rect">
            <a:avLst/>
          </a:prstGeom>
        </p:spPr>
        <p:txBody>
          <a:bodyPr anchor="ctr"/>
          <a:lstStyle/>
          <a:p>
            <a:r>
              <a:t>Title Text</a:t>
            </a:r>
          </a:p>
        </p:txBody>
      </p:sp>
      <p:sp>
        <p:nvSpPr>
          <p:cNvPr id="67" name="Shape 67"/>
          <p:cNvSpPr>
            <a:spLocks noGrp="1"/>
          </p:cNvSpPr>
          <p:nvPr>
            <p:ph type="body" sz="quarter" idx="1"/>
          </p:nvPr>
        </p:nvSpPr>
        <p:spPr>
          <a:xfrm>
            <a:off x="6338589" y="4460378"/>
            <a:ext cx="5625704" cy="6630294"/>
          </a:xfrm>
          <a:prstGeom prst="rect">
            <a:avLst/>
          </a:prstGeom>
        </p:spPr>
        <p:txBody>
          <a:bodyPr anchor="ctr"/>
          <a:lstStyle>
            <a:lvl1pPr marL="440871" indent="-440871" algn="l">
              <a:spcBef>
                <a:spcPts val="4500"/>
              </a:spcBef>
              <a:buSzPct val="75000"/>
              <a:buChar char="•"/>
              <a:defRPr sz="3600"/>
            </a:lvl1pPr>
            <a:lvl2pPr marL="783771" indent="-440871" algn="l">
              <a:spcBef>
                <a:spcPts val="4500"/>
              </a:spcBef>
              <a:buSzPct val="75000"/>
              <a:buChar char="•"/>
              <a:defRPr sz="3600"/>
            </a:lvl2pPr>
            <a:lvl3pPr marL="1126671" indent="-440871" algn="l">
              <a:spcBef>
                <a:spcPts val="4500"/>
              </a:spcBef>
              <a:buSzPct val="75000"/>
              <a:buChar char="•"/>
              <a:defRPr sz="3600"/>
            </a:lvl3pPr>
            <a:lvl4pPr marL="1469571" indent="-440871" algn="l">
              <a:spcBef>
                <a:spcPts val="4500"/>
              </a:spcBef>
              <a:buSzPct val="75000"/>
              <a:buChar char="•"/>
              <a:defRPr sz="3600"/>
            </a:lvl4pPr>
            <a:lvl5pPr marL="1812471" indent="-440871" algn="l">
              <a:spcBef>
                <a:spcPts val="4500"/>
              </a:spcBef>
              <a:buSzPct val="75000"/>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sz="half" idx="1"/>
          </p:nvPr>
        </p:nvSpPr>
        <p:spPr>
          <a:xfrm>
            <a:off x="6338589" y="3053952"/>
            <a:ext cx="11706822" cy="7608096"/>
          </a:xfrm>
          <a:prstGeom prst="rect">
            <a:avLst/>
          </a:prstGeom>
        </p:spPr>
        <p:txBody>
          <a:bodyPr anchor="ctr"/>
          <a:lstStyle>
            <a:lvl1pPr marL="567972" indent="-567972" algn="l">
              <a:spcBef>
                <a:spcPts val="5900"/>
              </a:spcBef>
              <a:buSzPct val="75000"/>
              <a:buChar char="•"/>
              <a:defRPr sz="4600"/>
            </a:lvl1pPr>
            <a:lvl2pPr marL="1012472" indent="-567972" algn="l">
              <a:spcBef>
                <a:spcPts val="5900"/>
              </a:spcBef>
              <a:buSzPct val="75000"/>
              <a:buChar char="•"/>
              <a:defRPr sz="4600"/>
            </a:lvl2pPr>
            <a:lvl3pPr marL="1456972" indent="-567972" algn="l">
              <a:spcBef>
                <a:spcPts val="5900"/>
              </a:spcBef>
              <a:buSzPct val="75000"/>
              <a:buChar char="•"/>
              <a:defRPr sz="4600"/>
            </a:lvl3pPr>
            <a:lvl4pPr marL="1901472" indent="-567972" algn="l">
              <a:spcBef>
                <a:spcPts val="5900"/>
              </a:spcBef>
              <a:buSzPct val="75000"/>
              <a:buChar char="•"/>
              <a:defRPr sz="4600"/>
            </a:lvl4pPr>
            <a:lvl5pPr marL="2345972" indent="-567972" algn="l">
              <a:spcBef>
                <a:spcPts val="5900"/>
              </a:spcBef>
              <a:buSzPct val="75000"/>
              <a:buChar char="•"/>
              <a:defRPr sz="4600"/>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19707" y="7085706"/>
            <a:ext cx="5625704" cy="3978178"/>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12426265" y="2652116"/>
            <a:ext cx="5625704" cy="3978178"/>
          </a:xfrm>
          <a:prstGeom prst="rect">
            <a:avLst/>
          </a:prstGeom>
        </p:spPr>
        <p:txBody>
          <a:bodyPr lIns="91439" tIns="45719" rIns="91439" bIns="45719">
            <a:noAutofit/>
          </a:bodyPr>
          <a:lstStyle/>
          <a:p>
            <a:endParaRPr/>
          </a:p>
        </p:txBody>
      </p:sp>
      <p:sp>
        <p:nvSpPr>
          <p:cNvPr id="85" name="Shape 85"/>
          <p:cNvSpPr>
            <a:spLocks noGrp="1"/>
          </p:cNvSpPr>
          <p:nvPr>
            <p:ph type="pic" sz="quarter" idx="15"/>
          </p:nvPr>
        </p:nvSpPr>
        <p:spPr>
          <a:xfrm>
            <a:off x="6338589" y="2652116"/>
            <a:ext cx="5625704" cy="8411768"/>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6673453" y="8425160"/>
            <a:ext cx="11037095" cy="564357"/>
          </a:xfrm>
          <a:prstGeom prst="rect">
            <a:avLst/>
          </a:prstGeom>
        </p:spPr>
        <p:txBody>
          <a:bodyPr>
            <a:spAutoFit/>
          </a:bodyPr>
          <a:lstStyle>
            <a:lvl1pPr>
              <a:defRPr sz="3000"/>
            </a:lvl1pPr>
          </a:lstStyle>
          <a:p>
            <a:r>
              <a:t>–Johnny Appleseed</a:t>
            </a:r>
          </a:p>
        </p:txBody>
      </p:sp>
      <p:sp>
        <p:nvSpPr>
          <p:cNvPr id="94" name="Shape 94"/>
          <p:cNvSpPr>
            <a:spLocks noGrp="1"/>
          </p:cNvSpPr>
          <p:nvPr>
            <p:ph type="body" sz="quarter" idx="14"/>
          </p:nvPr>
        </p:nvSpPr>
        <p:spPr>
          <a:xfrm>
            <a:off x="6673453" y="6142136"/>
            <a:ext cx="11037095" cy="869157"/>
          </a:xfrm>
          <a:prstGeom prst="rect">
            <a:avLst/>
          </a:prstGeom>
        </p:spPr>
        <p:txBody>
          <a:bodyPr anchor="ctr">
            <a:spAutoFit/>
          </a:bodyPr>
          <a:lstStyle>
            <a:lvl1pPr>
              <a:defRPr sz="50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5333999" y="1714499"/>
            <a:ext cx="13716001" cy="10287002"/>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73453" y="3442394"/>
            <a:ext cx="11037095" cy="3482579"/>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b">
            <a:normAutofit/>
          </a:bodyPr>
          <a:lstStyle/>
          <a:p>
            <a:r>
              <a:t>Title Text</a:t>
            </a:r>
          </a:p>
        </p:txBody>
      </p:sp>
      <p:sp>
        <p:nvSpPr>
          <p:cNvPr id="3" name="Shape 3"/>
          <p:cNvSpPr>
            <a:spLocks noGrp="1"/>
          </p:cNvSpPr>
          <p:nvPr>
            <p:ph type="body" idx="1"/>
          </p:nvPr>
        </p:nvSpPr>
        <p:spPr>
          <a:xfrm>
            <a:off x="6673453" y="7018734"/>
            <a:ext cx="11037095" cy="1192114"/>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70028" y="11472416"/>
            <a:ext cx="430550" cy="437357"/>
          </a:xfrm>
          <a:prstGeom prst="rect">
            <a:avLst/>
          </a:prstGeom>
          <a:ln w="3175">
            <a:miter lim="400000"/>
          </a:ln>
        </p:spPr>
        <p:txBody>
          <a:bodyPr wrap="none" lIns="53578" tIns="53578" rIns="53578" bIns="53578">
            <a:spAutoFit/>
          </a:bodyPr>
          <a:lstStyle>
            <a:lvl1pPr>
              <a:defRPr sz="2200"/>
            </a:lvl1pPr>
          </a:lstStyle>
          <a:p>
            <a:fld id="{86CB4B4D-7CA3-9044-876B-883B54F8677D}" type="slidenum">
              <a:rPr/>
              <a:p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marL="0" marR="0" indent="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hyperlink" Target="http://www.knvb.nl/assist/assist-trainers/pupillenvoetbal" TargetMode="External"/><Relationship Id="rId10"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
            <a:ext cx="24384000" cy="13716001"/>
          </a:xfrm>
          <a:prstGeom prst="rect">
            <a:avLst/>
          </a:prstGeom>
        </p:spPr>
      </p:pic>
    </p:spTree>
    <p:extLst>
      <p:ext uri="{BB962C8B-B14F-4D97-AF65-F5344CB8AC3E}">
        <p14:creationId xmlns:p14="http://schemas.microsoft.com/office/powerpoint/2010/main" val="2410313323"/>
      </p:ext>
    </p:extLst>
  </p:cSld>
  <p:clrMapOvr>
    <a:masterClrMapping/>
  </p:clrMapOvr>
  <mc:AlternateContent xmlns:mc="http://schemas.openxmlformats.org/markup-compatibility/2006" xmlns:p14="http://schemas.microsoft.com/office/powerpoint/2010/main">
    <mc:Choice Requires="p14">
      <p:transition spd="slow" advTm="3000">
        <p14:prism/>
      </p:transition>
    </mc:Choice>
    <mc:Fallback xmlns="">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1191816" y="1555356"/>
            <a:ext cx="23411925" cy="137150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endParaRPr lang="nl-NL" sz="3200" b="1" dirty="0">
              <a:solidFill>
                <a:schemeClr val="accent4"/>
              </a:solidFill>
              <a:latin typeface="Arial"/>
              <a:cs typeface="Arial"/>
            </a:endParaRPr>
          </a:p>
          <a:p>
            <a:pPr algn="l"/>
            <a:endParaRPr lang="nl-NL" sz="3200" b="1" dirty="0">
              <a:solidFill>
                <a:schemeClr val="accent4"/>
              </a:solidFill>
              <a:latin typeface="Arial"/>
              <a:cs typeface="Arial"/>
            </a:endParaRPr>
          </a:p>
          <a:p>
            <a:pPr lvl="1" indent="0" algn="l">
              <a:lnSpc>
                <a:spcPct val="90000"/>
              </a:lnSpc>
            </a:pPr>
            <a:endParaRPr lang="nl-NL" sz="3400" b="1" dirty="0">
              <a:solidFill>
                <a:srgbClr val="F36D20"/>
              </a:solidFill>
              <a:latin typeface="Arial"/>
              <a:cs typeface="Arial"/>
            </a:endParaRPr>
          </a:p>
          <a:p>
            <a:pPr lvl="1" indent="0" algn="l">
              <a:lnSpc>
                <a:spcPct val="90000"/>
              </a:lnSpc>
            </a:pPr>
            <a:endParaRPr lang="nl-NL" sz="3400" b="1" dirty="0">
              <a:solidFill>
                <a:srgbClr val="F36D20"/>
              </a:solidFill>
              <a:latin typeface="Arial"/>
              <a:cs typeface="Arial"/>
            </a:endParaRPr>
          </a:p>
          <a:p>
            <a:pPr lvl="1" indent="0" algn="l">
              <a:lnSpc>
                <a:spcPct val="90000"/>
              </a:lnSpc>
            </a:pPr>
            <a:endParaRPr lang="nl-NL" sz="3400" b="1" dirty="0">
              <a:solidFill>
                <a:srgbClr val="F36D20"/>
              </a:solidFill>
              <a:latin typeface="Arial"/>
              <a:cs typeface="Arial"/>
            </a:endParaRPr>
          </a:p>
          <a:p>
            <a:pPr lvl="1" indent="0" algn="l">
              <a:lnSpc>
                <a:spcPct val="90000"/>
              </a:lnSpc>
            </a:pPr>
            <a:r>
              <a:rPr lang="nl-NL" sz="3400" b="1" dirty="0">
                <a:solidFill>
                  <a:srgbClr val="F36D20"/>
                </a:solidFill>
                <a:latin typeface="Arial"/>
                <a:cs typeface="Arial"/>
              </a:rPr>
              <a:t>Aftrap</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De bal wordt in het spel gebracht door </a:t>
            </a:r>
            <a:r>
              <a:rPr lang="nl-NL" sz="3400" b="1" dirty="0">
                <a:solidFill>
                  <a:srgbClr val="1C266C"/>
                </a:solidFill>
                <a:latin typeface="Arial"/>
                <a:cs typeface="Arial"/>
              </a:rPr>
              <a:t>te passen, te dribbelen of te schieten</a:t>
            </a:r>
            <a:r>
              <a:rPr lang="nl-NL" sz="3400" dirty="0">
                <a:solidFill>
                  <a:srgbClr val="1C266C"/>
                </a:solidFill>
                <a:latin typeface="Arial"/>
                <a:cs typeface="Arial"/>
              </a:rPr>
              <a:t>. Direct scoren mag.</a:t>
            </a:r>
          </a:p>
          <a:p>
            <a:pPr algn="l"/>
            <a:endParaRPr lang="nl-NL" sz="2800" b="1" dirty="0">
              <a:solidFill>
                <a:schemeClr val="accent4"/>
              </a:solidFill>
              <a:latin typeface="Arial"/>
              <a:cs typeface="Arial"/>
            </a:endParaRPr>
          </a:p>
          <a:p>
            <a:pPr lvl="1" indent="0" algn="l">
              <a:lnSpc>
                <a:spcPct val="90000"/>
              </a:lnSpc>
            </a:pPr>
            <a:r>
              <a:rPr lang="nl-NL" sz="3400" b="1" dirty="0">
                <a:solidFill>
                  <a:srgbClr val="F36D20"/>
                </a:solidFill>
                <a:latin typeface="Arial"/>
                <a:cs typeface="Arial"/>
              </a:rPr>
              <a:t>Achterbal </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De bal wordt in het spel gebracht door </a:t>
            </a:r>
            <a:r>
              <a:rPr lang="nl-NL" sz="3400" b="1" dirty="0">
                <a:solidFill>
                  <a:srgbClr val="1C266C"/>
                </a:solidFill>
                <a:latin typeface="Arial"/>
                <a:cs typeface="Arial"/>
              </a:rPr>
              <a:t>vanaf een plaats naast het doel in te passen of te dribbelen</a:t>
            </a:r>
            <a:r>
              <a:rPr lang="nl-NL" sz="3400" dirty="0">
                <a:solidFill>
                  <a:srgbClr val="1C266C"/>
                </a:solidFill>
                <a:latin typeface="Arial"/>
                <a:cs typeface="Arial"/>
              </a:rPr>
              <a:t>. </a:t>
            </a:r>
          </a:p>
          <a:p>
            <a:pPr lvl="1" indent="0" algn="l">
              <a:lnSpc>
                <a:spcPct val="90000"/>
              </a:lnSpc>
            </a:pPr>
            <a:endParaRPr lang="nl-NL" sz="2800" b="1" dirty="0">
              <a:solidFill>
                <a:srgbClr val="E55428"/>
              </a:solidFill>
              <a:latin typeface="Arial"/>
              <a:cs typeface="Arial"/>
            </a:endParaRPr>
          </a:p>
          <a:p>
            <a:pPr lvl="1" indent="0" algn="l">
              <a:lnSpc>
                <a:spcPct val="90000"/>
              </a:lnSpc>
            </a:pPr>
            <a:r>
              <a:rPr lang="nl-NL" sz="3400" b="1" dirty="0">
                <a:solidFill>
                  <a:srgbClr val="F36D20"/>
                </a:solidFill>
                <a:latin typeface="Arial"/>
                <a:cs typeface="Arial"/>
              </a:rPr>
              <a:t>Hoekschop </a:t>
            </a:r>
            <a:r>
              <a:rPr lang="nl-NL" sz="3400" dirty="0">
                <a:solidFill>
                  <a:srgbClr val="F36D20"/>
                </a:solidFill>
                <a:latin typeface="Arial"/>
                <a:cs typeface="Arial"/>
              </a:rPr>
              <a:t> </a:t>
            </a:r>
          </a:p>
          <a:p>
            <a:pPr lvl="1" indent="0" algn="l">
              <a:lnSpc>
                <a:spcPct val="90000"/>
              </a:lnSpc>
            </a:pPr>
            <a:r>
              <a:rPr lang="nl-NL" sz="3400" dirty="0">
                <a:solidFill>
                  <a:srgbClr val="1C266C"/>
                </a:solidFill>
                <a:latin typeface="Arial"/>
                <a:cs typeface="Arial"/>
              </a:rPr>
              <a:t>De bal wordt vanuit de hoek </a:t>
            </a:r>
            <a:r>
              <a:rPr lang="nl-NL" sz="3400" b="1" dirty="0">
                <a:solidFill>
                  <a:srgbClr val="1C266C"/>
                </a:solidFill>
                <a:latin typeface="Arial"/>
                <a:cs typeface="Arial"/>
              </a:rPr>
              <a:t>gedribbeld, </a:t>
            </a:r>
            <a:r>
              <a:rPr lang="nl-NL" sz="3400" b="1" dirty="0" err="1">
                <a:solidFill>
                  <a:srgbClr val="1C266C"/>
                </a:solidFill>
                <a:latin typeface="Arial"/>
                <a:cs typeface="Arial"/>
              </a:rPr>
              <a:t>gepasst</a:t>
            </a:r>
            <a:r>
              <a:rPr lang="nl-NL" sz="3400" b="1" dirty="0">
                <a:solidFill>
                  <a:srgbClr val="1C266C"/>
                </a:solidFill>
                <a:latin typeface="Arial"/>
                <a:cs typeface="Arial"/>
              </a:rPr>
              <a:t> </a:t>
            </a:r>
            <a:r>
              <a:rPr lang="nl-NL" sz="3400" dirty="0">
                <a:solidFill>
                  <a:srgbClr val="1C266C"/>
                </a:solidFill>
                <a:latin typeface="Arial"/>
                <a:cs typeface="Arial"/>
              </a:rPr>
              <a:t>of</a:t>
            </a:r>
            <a:r>
              <a:rPr lang="nl-NL" sz="3400" b="1" dirty="0">
                <a:solidFill>
                  <a:srgbClr val="1C266C"/>
                </a:solidFill>
                <a:latin typeface="Arial"/>
                <a:cs typeface="Arial"/>
              </a:rPr>
              <a:t> geschoten</a:t>
            </a:r>
            <a:r>
              <a:rPr lang="nl-NL" sz="3400" dirty="0">
                <a:solidFill>
                  <a:srgbClr val="1C266C"/>
                </a:solidFill>
                <a:latin typeface="Arial"/>
                <a:cs typeface="Arial"/>
              </a:rPr>
              <a:t>. Direct scoren mag.</a:t>
            </a:r>
          </a:p>
          <a:p>
            <a:pPr lvl="1" indent="0" algn="l">
              <a:lnSpc>
                <a:spcPct val="90000"/>
              </a:lnSpc>
            </a:pPr>
            <a:endParaRPr lang="nl-NL" sz="2800"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Uitbal</a:t>
            </a:r>
            <a:r>
              <a:rPr lang="nl-NL" sz="3400" dirty="0">
                <a:solidFill>
                  <a:srgbClr val="F36D20"/>
                </a:solidFill>
                <a:latin typeface="Arial"/>
                <a:cs typeface="Arial"/>
              </a:rPr>
              <a:t> </a:t>
            </a:r>
          </a:p>
          <a:p>
            <a:pPr lvl="1" indent="0" algn="l">
              <a:lnSpc>
                <a:spcPct val="90000"/>
              </a:lnSpc>
            </a:pPr>
            <a:r>
              <a:rPr lang="nl-NL" sz="3400" dirty="0">
                <a:solidFill>
                  <a:srgbClr val="1C266C"/>
                </a:solidFill>
                <a:latin typeface="Arial"/>
                <a:cs typeface="Arial"/>
              </a:rPr>
              <a:t>De bal wordt </a:t>
            </a:r>
            <a:r>
              <a:rPr lang="nl-NL" sz="3400" b="1" dirty="0" err="1">
                <a:solidFill>
                  <a:srgbClr val="1C266C"/>
                </a:solidFill>
                <a:latin typeface="Arial"/>
                <a:cs typeface="Arial"/>
              </a:rPr>
              <a:t>ingedribbeld</a:t>
            </a:r>
            <a:r>
              <a:rPr lang="nl-NL" sz="3400" dirty="0">
                <a:solidFill>
                  <a:srgbClr val="1C266C"/>
                </a:solidFill>
                <a:latin typeface="Arial"/>
                <a:cs typeface="Arial"/>
              </a:rPr>
              <a:t>. Inpassen of inschieten is niet toegestaan. Na </a:t>
            </a:r>
            <a:r>
              <a:rPr lang="nl-NL" sz="3400" dirty="0" err="1">
                <a:solidFill>
                  <a:srgbClr val="1C266C"/>
                </a:solidFill>
                <a:latin typeface="Arial"/>
                <a:cs typeface="Arial"/>
              </a:rPr>
              <a:t>indribbelen</a:t>
            </a:r>
            <a:r>
              <a:rPr lang="nl-NL" sz="3400" dirty="0">
                <a:solidFill>
                  <a:srgbClr val="1C266C"/>
                </a:solidFill>
                <a:latin typeface="Arial"/>
                <a:cs typeface="Arial"/>
              </a:rPr>
              <a:t> mag dezelfde speler direct scoren. </a:t>
            </a:r>
          </a:p>
          <a:p>
            <a:pPr lvl="1" indent="0" algn="l">
              <a:lnSpc>
                <a:spcPct val="90000"/>
              </a:lnSpc>
            </a:pPr>
            <a:endParaRPr lang="nl-NL" sz="2800" b="1"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Doelpunt </a:t>
            </a:r>
            <a:endParaRPr lang="nl-NL" sz="3400" dirty="0">
              <a:solidFill>
                <a:srgbClr val="F36D20"/>
              </a:solidFill>
              <a:latin typeface="Arial"/>
              <a:cs typeface="Arial"/>
            </a:endParaRPr>
          </a:p>
          <a:p>
            <a:pPr algn="l"/>
            <a:r>
              <a:rPr lang="nl-NL" sz="3400" dirty="0">
                <a:solidFill>
                  <a:srgbClr val="1C266C"/>
                </a:solidFill>
                <a:latin typeface="Arial"/>
                <a:cs typeface="Arial"/>
              </a:rPr>
              <a:t>Na een doelpunt wordt de bal vanaf een plaats naast het doel </a:t>
            </a:r>
            <a:r>
              <a:rPr lang="nl-NL" sz="3400" b="1" dirty="0" err="1">
                <a:solidFill>
                  <a:srgbClr val="1C266C"/>
                </a:solidFill>
                <a:latin typeface="Arial"/>
                <a:cs typeface="Arial"/>
              </a:rPr>
              <a:t>ingedribbeld</a:t>
            </a:r>
            <a:r>
              <a:rPr lang="nl-NL" sz="3400" dirty="0">
                <a:solidFill>
                  <a:srgbClr val="1C266C"/>
                </a:solidFill>
                <a:latin typeface="Arial"/>
                <a:cs typeface="Arial"/>
              </a:rPr>
              <a:t>. Spelers van de tegenpartij beginnen op de eigen helft.</a:t>
            </a:r>
          </a:p>
          <a:p>
            <a:pPr lvl="1" indent="0" algn="l">
              <a:lnSpc>
                <a:spcPct val="90000"/>
              </a:lnSpc>
            </a:pPr>
            <a:endParaRPr lang="nl-NL" sz="2800" b="1" dirty="0">
              <a:solidFill>
                <a:srgbClr val="F36D20"/>
              </a:solidFill>
              <a:latin typeface="Arial"/>
              <a:cs typeface="Arial"/>
            </a:endParaRPr>
          </a:p>
          <a:p>
            <a:pPr lvl="1" indent="0" algn="l">
              <a:lnSpc>
                <a:spcPct val="90000"/>
              </a:lnSpc>
            </a:pPr>
            <a:r>
              <a:rPr lang="nl-NL" sz="3400" b="1" dirty="0">
                <a:solidFill>
                  <a:srgbClr val="F36D20"/>
                </a:solidFill>
                <a:latin typeface="Arial"/>
                <a:cs typeface="Arial"/>
              </a:rPr>
              <a:t>Vrije bal </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Een vrije bal mag genomen worden door de bal </a:t>
            </a:r>
            <a:r>
              <a:rPr lang="nl-NL" sz="3400" b="1" dirty="0">
                <a:solidFill>
                  <a:srgbClr val="1C266C"/>
                </a:solidFill>
                <a:latin typeface="Arial"/>
                <a:cs typeface="Arial"/>
              </a:rPr>
              <a:t>in te dribbelen, te passen of te schieten</a:t>
            </a:r>
            <a:r>
              <a:rPr lang="nl-NL" sz="3400" dirty="0">
                <a:solidFill>
                  <a:srgbClr val="1C266C"/>
                </a:solidFill>
                <a:latin typeface="Arial"/>
                <a:cs typeface="Arial"/>
              </a:rPr>
              <a:t>. </a:t>
            </a:r>
          </a:p>
          <a:p>
            <a:pPr algn="l"/>
            <a:endParaRPr lang="nl-NL" sz="2800" b="1" dirty="0">
              <a:solidFill>
                <a:srgbClr val="1C266C"/>
              </a:solidFill>
              <a:latin typeface="Arial"/>
              <a:cs typeface="Arial"/>
            </a:endParaRPr>
          </a:p>
          <a:p>
            <a:pPr algn="l">
              <a:lnSpc>
                <a:spcPct val="90000"/>
              </a:lnSpc>
            </a:pPr>
            <a:r>
              <a:rPr lang="nl-NL" sz="3400" b="1" dirty="0">
                <a:solidFill>
                  <a:srgbClr val="F36D20"/>
                </a:solidFill>
                <a:latin typeface="Arial"/>
                <a:cs typeface="Arial"/>
              </a:rPr>
              <a:t>Afstand </a:t>
            </a:r>
          </a:p>
          <a:p>
            <a:pPr algn="l">
              <a:lnSpc>
                <a:spcPct val="90000"/>
              </a:lnSpc>
            </a:pPr>
            <a:r>
              <a:rPr lang="nl-NL" sz="3400" dirty="0">
                <a:solidFill>
                  <a:srgbClr val="1C266C"/>
                </a:solidFill>
                <a:latin typeface="Arial"/>
                <a:cs typeface="Arial"/>
              </a:rPr>
              <a:t>De tegenstander staat minimaal op </a:t>
            </a:r>
            <a:r>
              <a:rPr lang="nl-NL" sz="3400" b="1" dirty="0">
                <a:solidFill>
                  <a:srgbClr val="1C266C"/>
                </a:solidFill>
                <a:latin typeface="Arial"/>
                <a:cs typeface="Arial"/>
              </a:rPr>
              <a:t>3 meter </a:t>
            </a:r>
            <a:r>
              <a:rPr lang="nl-NL" sz="3400" dirty="0">
                <a:solidFill>
                  <a:srgbClr val="1C266C"/>
                </a:solidFill>
                <a:latin typeface="Arial"/>
                <a:cs typeface="Arial"/>
              </a:rPr>
              <a:t>afstand bij elke spelhervatting.</a:t>
            </a:r>
          </a:p>
          <a:p>
            <a:pPr algn="l">
              <a:lnSpc>
                <a:spcPct val="90000"/>
              </a:lnSpc>
            </a:pPr>
            <a:endParaRPr lang="nl-NL" sz="3400" b="1" dirty="0">
              <a:solidFill>
                <a:srgbClr val="1C266C"/>
              </a:solidFill>
              <a:latin typeface="Arial"/>
              <a:cs typeface="Arial"/>
            </a:endParaRPr>
          </a:p>
          <a:p>
            <a:pPr marL="762010" indent="-762010" algn="l">
              <a:buFont typeface="Arial"/>
              <a:buChar char="•"/>
            </a:pPr>
            <a:endParaRPr lang="nl-NL" sz="3200" dirty="0">
              <a:solidFill>
                <a:schemeClr val="tx1"/>
              </a:solidFill>
              <a:latin typeface="Arial"/>
              <a:cs typeface="Arial"/>
            </a:endParaRPr>
          </a:p>
          <a:p>
            <a:pPr algn="l"/>
            <a:endParaRPr lang="nl-NL" sz="3200" dirty="0">
              <a:solidFill>
                <a:schemeClr val="tx1"/>
              </a:solidFill>
              <a:latin typeface="Arial"/>
              <a:cs typeface="Arial"/>
            </a:endParaRPr>
          </a:p>
        </p:txBody>
      </p:sp>
      <p:sp>
        <p:nvSpPr>
          <p:cNvPr id="2" name="TextBox 1"/>
          <p:cNvSpPr txBox="1"/>
          <p:nvPr/>
        </p:nvSpPr>
        <p:spPr>
          <a:xfrm>
            <a:off x="4052030" y="4323809"/>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Shape 128"/>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8"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10" name="Shape 125">
            <a:extLst>
              <a:ext uri="{FF2B5EF4-FFF2-40B4-BE49-F238E27FC236}">
                <a16:creationId xmlns="" xmlns:a16="http://schemas.microsoft.com/office/drawing/2014/main" id="{64E4FB5C-B2B0-454C-A536-3BC5CCF8E4E7}"/>
              </a:ext>
            </a:extLst>
          </p:cNvPr>
          <p:cNvSpPr/>
          <p:nvPr/>
        </p:nvSpPr>
        <p:spPr>
          <a:xfrm>
            <a:off x="4659313" y="924619"/>
            <a:ext cx="11978440"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wedstrijdvormen</a:t>
            </a:r>
            <a:endParaRPr dirty="0"/>
          </a:p>
        </p:txBody>
      </p:sp>
      <p:sp>
        <p:nvSpPr>
          <p:cNvPr id="11" name="TextBox 8">
            <a:extLst>
              <a:ext uri="{FF2B5EF4-FFF2-40B4-BE49-F238E27FC236}">
                <a16:creationId xmlns="" xmlns:a16="http://schemas.microsoft.com/office/drawing/2014/main" id="{8E2F40F7-A0D1-4E9E-9D27-7E4FD523471C}"/>
              </a:ext>
            </a:extLst>
          </p:cNvPr>
          <p:cNvSpPr txBox="1"/>
          <p:nvPr/>
        </p:nvSpPr>
        <p:spPr>
          <a:xfrm>
            <a:off x="766517" y="3188682"/>
            <a:ext cx="22042897"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Passende spelregels 4 tegen 4 (O7):</a:t>
            </a:r>
          </a:p>
        </p:txBody>
      </p:sp>
    </p:spTree>
    <p:extLst>
      <p:ext uri="{BB962C8B-B14F-4D97-AF65-F5344CB8AC3E}">
        <p14:creationId xmlns:p14="http://schemas.microsoft.com/office/powerpoint/2010/main" val="2675016589"/>
      </p:ext>
    </p:extLst>
  </p:cSld>
  <p:clrMapOvr>
    <a:masterClrMapping/>
  </p:clrMapOvr>
  <mc:AlternateContent xmlns:mc="http://schemas.openxmlformats.org/markup-compatibility/2006" xmlns:p14="http://schemas.microsoft.com/office/powerpoint/2010/main">
    <mc:Choice Requires="p14">
      <p:transition spd="slow" p14:dur="1200" advTm="18000">
        <p14:prism/>
      </p:transition>
    </mc:Choice>
    <mc:Fallback xmlns="">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anim calcmode="lin" valueType="num">
                                      <p:cBhvr additive="base">
                                        <p:cTn id="1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 calcmode="lin" valueType="num">
                                      <p:cBhvr additive="base">
                                        <p:cTn id="1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anim calcmode="lin" valueType="num">
                                      <p:cBhvr additive="base">
                                        <p:cTn id="2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anim calcmode="lin" valueType="num">
                                      <p:cBhvr additive="base">
                                        <p:cTn id="2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 calcmode="lin" valueType="num">
                                      <p:cBhvr additive="base">
                                        <p:cTn id="31"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 calcmode="lin" valueType="num">
                                      <p:cBhvr additive="base">
                                        <p:cTn id="37"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4" end="1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anim calcmode="lin" valueType="num">
                                      <p:cBhvr additive="base">
                                        <p:cTn id="41"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17" end="17"/>
                                            </p:txEl>
                                          </p:spTgt>
                                        </p:tgtEl>
                                        <p:attrNameLst>
                                          <p:attrName>style.visibility</p:attrName>
                                        </p:attrNameLst>
                                      </p:cBhvr>
                                      <p:to>
                                        <p:strVal val="visible"/>
                                      </p:to>
                                    </p:set>
                                    <p:anim calcmode="lin" valueType="num">
                                      <p:cBhvr additive="base">
                                        <p:cTn id="47" dur="500" fill="hold"/>
                                        <p:tgtEl>
                                          <p:spTgt spid="6">
                                            <p:txEl>
                                              <p:pRg st="17" end="1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7" end="1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18" end="18"/>
                                            </p:txEl>
                                          </p:spTgt>
                                        </p:tgtEl>
                                        <p:attrNameLst>
                                          <p:attrName>style.visibility</p:attrName>
                                        </p:attrNameLst>
                                      </p:cBhvr>
                                      <p:to>
                                        <p:strVal val="visible"/>
                                      </p:to>
                                    </p:set>
                                    <p:anim calcmode="lin" valueType="num">
                                      <p:cBhvr additive="base">
                                        <p:cTn id="51" dur="500" fill="hold"/>
                                        <p:tgtEl>
                                          <p:spTgt spid="6">
                                            <p:txEl>
                                              <p:pRg st="18" end="1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20" end="20"/>
                                            </p:txEl>
                                          </p:spTgt>
                                        </p:tgtEl>
                                        <p:attrNameLst>
                                          <p:attrName>style.visibility</p:attrName>
                                        </p:attrNameLst>
                                      </p:cBhvr>
                                      <p:to>
                                        <p:strVal val="visible"/>
                                      </p:to>
                                    </p:set>
                                    <p:anim calcmode="lin" valueType="num">
                                      <p:cBhvr additive="base">
                                        <p:cTn id="57" dur="500" fill="hold"/>
                                        <p:tgtEl>
                                          <p:spTgt spid="6">
                                            <p:txEl>
                                              <p:pRg st="20" end="2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20" end="2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21" end="21"/>
                                            </p:txEl>
                                          </p:spTgt>
                                        </p:tgtEl>
                                        <p:attrNameLst>
                                          <p:attrName>style.visibility</p:attrName>
                                        </p:attrNameLst>
                                      </p:cBhvr>
                                      <p:to>
                                        <p:strVal val="visible"/>
                                      </p:to>
                                    </p:set>
                                    <p:anim calcmode="lin" valueType="num">
                                      <p:cBhvr additive="base">
                                        <p:cTn id="61" dur="500" fill="hold"/>
                                        <p:tgtEl>
                                          <p:spTgt spid="6">
                                            <p:txEl>
                                              <p:pRg st="21" end="2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1" end="2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23" end="23"/>
                                            </p:txEl>
                                          </p:spTgt>
                                        </p:tgtEl>
                                        <p:attrNameLst>
                                          <p:attrName>style.visibility</p:attrName>
                                        </p:attrNameLst>
                                      </p:cBhvr>
                                      <p:to>
                                        <p:strVal val="visible"/>
                                      </p:to>
                                    </p:set>
                                    <p:anim calcmode="lin" valueType="num">
                                      <p:cBhvr additive="base">
                                        <p:cTn id="67" dur="500" fill="hold"/>
                                        <p:tgtEl>
                                          <p:spTgt spid="6">
                                            <p:txEl>
                                              <p:pRg st="23" end="2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23" end="2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
                                            <p:txEl>
                                              <p:pRg st="24" end="24"/>
                                            </p:txEl>
                                          </p:spTgt>
                                        </p:tgtEl>
                                        <p:attrNameLst>
                                          <p:attrName>style.visibility</p:attrName>
                                        </p:attrNameLst>
                                      </p:cBhvr>
                                      <p:to>
                                        <p:strVal val="visible"/>
                                      </p:to>
                                    </p:set>
                                    <p:anim calcmode="lin" valueType="num">
                                      <p:cBhvr additive="base">
                                        <p:cTn id="71" dur="500" fill="hold"/>
                                        <p:tgtEl>
                                          <p:spTgt spid="6">
                                            <p:txEl>
                                              <p:pRg st="24" end="2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24" end="2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1191816" y="1456862"/>
            <a:ext cx="23411925" cy="134441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endParaRPr lang="nl-NL" sz="3200" b="1" dirty="0">
              <a:solidFill>
                <a:schemeClr val="accent4"/>
              </a:solidFill>
              <a:latin typeface="Arial"/>
              <a:cs typeface="Arial"/>
            </a:endParaRPr>
          </a:p>
          <a:p>
            <a:pPr algn="l"/>
            <a:endParaRPr lang="nl-NL" sz="3200" b="1" dirty="0">
              <a:solidFill>
                <a:schemeClr val="accent4"/>
              </a:solidFill>
              <a:latin typeface="Arial"/>
              <a:cs typeface="Arial"/>
            </a:endParaRPr>
          </a:p>
          <a:p>
            <a:pPr lvl="1" indent="0" algn="l">
              <a:lnSpc>
                <a:spcPct val="90000"/>
              </a:lnSpc>
            </a:pPr>
            <a:endParaRPr lang="nl-NL" sz="3400" b="1" dirty="0">
              <a:solidFill>
                <a:srgbClr val="F36D20"/>
              </a:solidFill>
              <a:latin typeface="Arial"/>
              <a:cs typeface="Arial"/>
            </a:endParaRPr>
          </a:p>
          <a:p>
            <a:pPr lvl="1" indent="0" algn="l">
              <a:lnSpc>
                <a:spcPct val="90000"/>
              </a:lnSpc>
            </a:pPr>
            <a:endParaRPr lang="nl-NL" sz="3400" b="1" dirty="0">
              <a:solidFill>
                <a:srgbClr val="F36D20"/>
              </a:solidFill>
              <a:latin typeface="Arial"/>
              <a:cs typeface="Arial"/>
            </a:endParaRPr>
          </a:p>
          <a:p>
            <a:pPr lvl="1" indent="0" algn="l">
              <a:lnSpc>
                <a:spcPct val="90000"/>
              </a:lnSpc>
            </a:pPr>
            <a:endParaRPr lang="nl-NL" sz="3400" b="1" dirty="0">
              <a:solidFill>
                <a:srgbClr val="F36D20"/>
              </a:solidFill>
              <a:latin typeface="Arial"/>
              <a:cs typeface="Arial"/>
            </a:endParaRPr>
          </a:p>
          <a:p>
            <a:pPr lvl="1" indent="0" algn="l">
              <a:lnSpc>
                <a:spcPct val="90000"/>
              </a:lnSpc>
            </a:pPr>
            <a:r>
              <a:rPr lang="nl-NL" sz="3400" b="1" dirty="0">
                <a:solidFill>
                  <a:srgbClr val="F36D20"/>
                </a:solidFill>
                <a:latin typeface="Arial"/>
                <a:cs typeface="Arial"/>
              </a:rPr>
              <a:t>Aftrap</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De bal wordt in het spel gebracht door </a:t>
            </a:r>
            <a:r>
              <a:rPr lang="nl-NL" sz="3400" b="1" dirty="0">
                <a:solidFill>
                  <a:srgbClr val="1C266C"/>
                </a:solidFill>
                <a:latin typeface="Arial"/>
                <a:cs typeface="Arial"/>
              </a:rPr>
              <a:t>te passen, te dribbelen of te schieten</a:t>
            </a:r>
            <a:r>
              <a:rPr lang="nl-NL" sz="3400" dirty="0">
                <a:solidFill>
                  <a:srgbClr val="1C266C"/>
                </a:solidFill>
                <a:latin typeface="Arial"/>
                <a:cs typeface="Arial"/>
              </a:rPr>
              <a:t>. Direct scoren mag.</a:t>
            </a:r>
          </a:p>
          <a:p>
            <a:pPr algn="l"/>
            <a:endParaRPr lang="nl-NL" sz="2800" b="1" dirty="0">
              <a:solidFill>
                <a:schemeClr val="accent4"/>
              </a:solidFill>
              <a:latin typeface="Arial"/>
              <a:cs typeface="Arial"/>
            </a:endParaRPr>
          </a:p>
          <a:p>
            <a:pPr lvl="1" indent="0" algn="l">
              <a:lnSpc>
                <a:spcPct val="90000"/>
              </a:lnSpc>
            </a:pPr>
            <a:r>
              <a:rPr lang="nl-NL" sz="3400" b="1" dirty="0">
                <a:solidFill>
                  <a:srgbClr val="F36D20"/>
                </a:solidFill>
                <a:latin typeface="Arial"/>
                <a:cs typeface="Arial"/>
              </a:rPr>
              <a:t>Achterbal</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De bal wordt in het spel gebracht door </a:t>
            </a:r>
            <a:r>
              <a:rPr lang="nl-NL" sz="3400" b="1" dirty="0">
                <a:solidFill>
                  <a:srgbClr val="1C266C"/>
                </a:solidFill>
                <a:latin typeface="Arial"/>
                <a:cs typeface="Arial"/>
              </a:rPr>
              <a:t>vanaf de grond te passen, te schieten of te dribbelen</a:t>
            </a:r>
            <a:r>
              <a:rPr lang="nl-NL" sz="3400" dirty="0">
                <a:solidFill>
                  <a:srgbClr val="1C266C"/>
                </a:solidFill>
                <a:latin typeface="Arial"/>
                <a:cs typeface="Arial"/>
              </a:rPr>
              <a:t>. </a:t>
            </a:r>
          </a:p>
          <a:p>
            <a:pPr lvl="1" indent="0" algn="l">
              <a:lnSpc>
                <a:spcPct val="90000"/>
              </a:lnSpc>
            </a:pPr>
            <a:endParaRPr lang="nl-NL" sz="2800" b="1" dirty="0">
              <a:solidFill>
                <a:srgbClr val="E55428"/>
              </a:solidFill>
              <a:latin typeface="Arial"/>
              <a:cs typeface="Arial"/>
            </a:endParaRPr>
          </a:p>
          <a:p>
            <a:pPr lvl="1" indent="0" algn="l">
              <a:lnSpc>
                <a:spcPct val="90000"/>
              </a:lnSpc>
            </a:pPr>
            <a:r>
              <a:rPr lang="nl-NL" sz="3400" b="1" dirty="0">
                <a:solidFill>
                  <a:srgbClr val="F36D20"/>
                </a:solidFill>
                <a:latin typeface="Arial"/>
                <a:cs typeface="Arial"/>
              </a:rPr>
              <a:t>Hoekschop</a:t>
            </a:r>
            <a:r>
              <a:rPr lang="nl-NL" sz="3400" dirty="0">
                <a:solidFill>
                  <a:srgbClr val="F36D20"/>
                </a:solidFill>
                <a:latin typeface="Arial"/>
                <a:cs typeface="Arial"/>
              </a:rPr>
              <a:t> </a:t>
            </a:r>
          </a:p>
          <a:p>
            <a:pPr lvl="1" indent="0" algn="l">
              <a:lnSpc>
                <a:spcPct val="90000"/>
              </a:lnSpc>
            </a:pPr>
            <a:r>
              <a:rPr lang="nl-NL" sz="3400" dirty="0">
                <a:solidFill>
                  <a:srgbClr val="1C266C"/>
                </a:solidFill>
                <a:latin typeface="Arial"/>
                <a:cs typeface="Arial"/>
              </a:rPr>
              <a:t>De bal wordt vanuit de hoek </a:t>
            </a:r>
            <a:r>
              <a:rPr lang="nl-NL" sz="3400" b="1" dirty="0">
                <a:solidFill>
                  <a:srgbClr val="1C266C"/>
                </a:solidFill>
                <a:latin typeface="Arial"/>
                <a:cs typeface="Arial"/>
              </a:rPr>
              <a:t>gedribbeld, </a:t>
            </a:r>
            <a:r>
              <a:rPr lang="nl-NL" sz="3400" b="1" dirty="0" err="1">
                <a:solidFill>
                  <a:srgbClr val="1C266C"/>
                </a:solidFill>
                <a:latin typeface="Arial"/>
                <a:cs typeface="Arial"/>
              </a:rPr>
              <a:t>gepasst</a:t>
            </a:r>
            <a:r>
              <a:rPr lang="nl-NL" sz="3400" b="1" dirty="0">
                <a:solidFill>
                  <a:srgbClr val="1C266C"/>
                </a:solidFill>
                <a:latin typeface="Arial"/>
                <a:cs typeface="Arial"/>
              </a:rPr>
              <a:t> </a:t>
            </a:r>
            <a:r>
              <a:rPr lang="nl-NL" sz="3400" dirty="0">
                <a:solidFill>
                  <a:srgbClr val="1C266C"/>
                </a:solidFill>
                <a:latin typeface="Arial"/>
                <a:cs typeface="Arial"/>
              </a:rPr>
              <a:t>of</a:t>
            </a:r>
            <a:r>
              <a:rPr lang="nl-NL" sz="3400" b="1" dirty="0">
                <a:solidFill>
                  <a:srgbClr val="1C266C"/>
                </a:solidFill>
                <a:latin typeface="Arial"/>
                <a:cs typeface="Arial"/>
              </a:rPr>
              <a:t> geschoten</a:t>
            </a:r>
            <a:r>
              <a:rPr lang="nl-NL" sz="3400" dirty="0">
                <a:solidFill>
                  <a:srgbClr val="1C266C"/>
                </a:solidFill>
                <a:latin typeface="Arial"/>
                <a:cs typeface="Arial"/>
              </a:rPr>
              <a:t>. Direct scoren mag.</a:t>
            </a:r>
          </a:p>
          <a:p>
            <a:pPr marL="571500" lvl="1" indent="-571500" algn="l">
              <a:lnSpc>
                <a:spcPct val="90000"/>
              </a:lnSpc>
              <a:buFont typeface="Arial"/>
              <a:buChar char="•"/>
            </a:pPr>
            <a:endParaRPr lang="nl-NL" sz="2800"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Uitbal</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De bal wordt </a:t>
            </a:r>
            <a:r>
              <a:rPr lang="nl-NL" sz="3400" b="1" dirty="0" err="1">
                <a:solidFill>
                  <a:srgbClr val="1C266C"/>
                </a:solidFill>
                <a:latin typeface="Arial"/>
                <a:cs typeface="Arial"/>
              </a:rPr>
              <a:t>ingedribbeld</a:t>
            </a:r>
            <a:r>
              <a:rPr lang="nl-NL" sz="3400" dirty="0">
                <a:solidFill>
                  <a:srgbClr val="1C266C"/>
                </a:solidFill>
                <a:latin typeface="Arial"/>
                <a:cs typeface="Arial"/>
              </a:rPr>
              <a:t>. Inpassen of inschieten is niet toegestaan. Na </a:t>
            </a:r>
            <a:r>
              <a:rPr lang="nl-NL" sz="3400" dirty="0" err="1">
                <a:solidFill>
                  <a:srgbClr val="1C266C"/>
                </a:solidFill>
                <a:latin typeface="Arial"/>
                <a:cs typeface="Arial"/>
              </a:rPr>
              <a:t>indribbelen</a:t>
            </a:r>
            <a:r>
              <a:rPr lang="nl-NL" sz="3400" dirty="0">
                <a:solidFill>
                  <a:srgbClr val="1C266C"/>
                </a:solidFill>
                <a:latin typeface="Arial"/>
                <a:cs typeface="Arial"/>
              </a:rPr>
              <a:t> mag dezelfde speler direct scoren. </a:t>
            </a:r>
          </a:p>
          <a:p>
            <a:pPr lvl="1" indent="0" algn="l">
              <a:lnSpc>
                <a:spcPct val="90000"/>
              </a:lnSpc>
            </a:pPr>
            <a:endParaRPr lang="nl-NL" sz="2800" b="1"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Vrije bal</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Een vrije bal mag genomen worden door de bal </a:t>
            </a:r>
            <a:r>
              <a:rPr lang="nl-NL" sz="3400" b="1" dirty="0">
                <a:solidFill>
                  <a:srgbClr val="1C266C"/>
                </a:solidFill>
                <a:latin typeface="Arial"/>
                <a:cs typeface="Arial"/>
              </a:rPr>
              <a:t>in te dribbelen, te passen of te schieten</a:t>
            </a:r>
            <a:r>
              <a:rPr lang="nl-NL" sz="3400" dirty="0">
                <a:solidFill>
                  <a:srgbClr val="1C266C"/>
                </a:solidFill>
                <a:latin typeface="Arial"/>
                <a:cs typeface="Arial"/>
              </a:rPr>
              <a:t>. </a:t>
            </a:r>
          </a:p>
          <a:p>
            <a:pPr lvl="1" indent="0" algn="l">
              <a:lnSpc>
                <a:spcPct val="90000"/>
              </a:lnSpc>
            </a:pPr>
            <a:endParaRPr lang="nl-NL" sz="2800" b="1"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Terugspeelbal</a:t>
            </a:r>
            <a:endParaRPr lang="nl-NL" sz="3400" dirty="0">
              <a:solidFill>
                <a:srgbClr val="F36D20"/>
              </a:solidFill>
              <a:latin typeface="Arial"/>
              <a:cs typeface="Arial"/>
            </a:endParaRPr>
          </a:p>
          <a:p>
            <a:pPr algn="l"/>
            <a:r>
              <a:rPr lang="nl-NL" sz="3400" dirty="0">
                <a:solidFill>
                  <a:srgbClr val="1C266C"/>
                </a:solidFill>
                <a:latin typeface="Arial"/>
                <a:cs typeface="Arial"/>
              </a:rPr>
              <a:t>Een terugspeelbal door een medespeler mag door de keeper niet met de handen opgepakt worden.</a:t>
            </a:r>
          </a:p>
          <a:p>
            <a:pPr algn="l"/>
            <a:endParaRPr lang="nl-NL" sz="2800" b="1" dirty="0">
              <a:solidFill>
                <a:srgbClr val="1C266C"/>
              </a:solidFill>
              <a:latin typeface="Arial"/>
              <a:cs typeface="Arial"/>
            </a:endParaRPr>
          </a:p>
          <a:p>
            <a:pPr algn="l">
              <a:lnSpc>
                <a:spcPct val="90000"/>
              </a:lnSpc>
            </a:pPr>
            <a:r>
              <a:rPr lang="nl-NL" sz="3400" b="1" dirty="0">
                <a:solidFill>
                  <a:srgbClr val="F36D20"/>
                </a:solidFill>
                <a:latin typeface="Arial"/>
                <a:cs typeface="Arial"/>
              </a:rPr>
              <a:t>Afstand</a:t>
            </a:r>
            <a:endParaRPr lang="nl-NL" sz="3400" dirty="0">
              <a:solidFill>
                <a:srgbClr val="F36D20"/>
              </a:solidFill>
              <a:latin typeface="Arial"/>
              <a:cs typeface="Arial"/>
            </a:endParaRPr>
          </a:p>
          <a:p>
            <a:pPr algn="l">
              <a:lnSpc>
                <a:spcPct val="90000"/>
              </a:lnSpc>
            </a:pPr>
            <a:r>
              <a:rPr lang="nl-NL" sz="3400" dirty="0">
                <a:solidFill>
                  <a:srgbClr val="1C266C"/>
                </a:solidFill>
                <a:latin typeface="Arial"/>
                <a:cs typeface="Arial"/>
              </a:rPr>
              <a:t>De tegenstander staat minimaal op </a:t>
            </a:r>
            <a:r>
              <a:rPr lang="nl-NL" sz="3400" b="1" dirty="0">
                <a:solidFill>
                  <a:srgbClr val="1C266C"/>
                </a:solidFill>
                <a:latin typeface="Arial"/>
                <a:cs typeface="Arial"/>
              </a:rPr>
              <a:t>5 meter </a:t>
            </a:r>
            <a:r>
              <a:rPr lang="nl-NL" sz="3400" dirty="0">
                <a:solidFill>
                  <a:srgbClr val="1C266C"/>
                </a:solidFill>
                <a:latin typeface="Arial"/>
                <a:cs typeface="Arial"/>
              </a:rPr>
              <a:t>afstand bij elke spelhervatting.</a:t>
            </a:r>
          </a:p>
          <a:p>
            <a:pPr algn="l">
              <a:lnSpc>
                <a:spcPct val="90000"/>
              </a:lnSpc>
            </a:pPr>
            <a:endParaRPr lang="nl-NL" sz="3400" b="1" dirty="0">
              <a:solidFill>
                <a:srgbClr val="1C266C"/>
              </a:solidFill>
              <a:latin typeface="Arial"/>
              <a:cs typeface="Arial"/>
            </a:endParaRPr>
          </a:p>
          <a:p>
            <a:pPr marL="762010" indent="-762010" algn="l">
              <a:buFont typeface="Arial"/>
              <a:buChar char="•"/>
            </a:pPr>
            <a:endParaRPr lang="nl-NL" sz="3200" dirty="0">
              <a:solidFill>
                <a:schemeClr val="tx1"/>
              </a:solidFill>
              <a:latin typeface="Arial"/>
              <a:cs typeface="Arial"/>
            </a:endParaRPr>
          </a:p>
          <a:p>
            <a:pPr algn="l"/>
            <a:endParaRPr lang="nl-NL" sz="3200" dirty="0">
              <a:solidFill>
                <a:schemeClr val="tx1"/>
              </a:solidFill>
              <a:latin typeface="Arial"/>
              <a:cs typeface="Arial"/>
            </a:endParaRPr>
          </a:p>
        </p:txBody>
      </p:sp>
      <p:sp>
        <p:nvSpPr>
          <p:cNvPr id="2" name="TextBox 1"/>
          <p:cNvSpPr txBox="1"/>
          <p:nvPr/>
        </p:nvSpPr>
        <p:spPr>
          <a:xfrm>
            <a:off x="4052030" y="4323809"/>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Shape 128"/>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8"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10" name="Shape 125">
            <a:extLst>
              <a:ext uri="{FF2B5EF4-FFF2-40B4-BE49-F238E27FC236}">
                <a16:creationId xmlns="" xmlns:a16="http://schemas.microsoft.com/office/drawing/2014/main" id="{64E4FB5C-B2B0-454C-A536-3BC5CCF8E4E7}"/>
              </a:ext>
            </a:extLst>
          </p:cNvPr>
          <p:cNvSpPr/>
          <p:nvPr/>
        </p:nvSpPr>
        <p:spPr>
          <a:xfrm>
            <a:off x="4659313" y="924619"/>
            <a:ext cx="11978440"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wedstrijdvormen</a:t>
            </a:r>
            <a:endParaRPr dirty="0"/>
          </a:p>
        </p:txBody>
      </p:sp>
      <p:sp>
        <p:nvSpPr>
          <p:cNvPr id="11" name="TextBox 8">
            <a:extLst>
              <a:ext uri="{FF2B5EF4-FFF2-40B4-BE49-F238E27FC236}">
                <a16:creationId xmlns="" xmlns:a16="http://schemas.microsoft.com/office/drawing/2014/main" id="{8E2F40F7-A0D1-4E9E-9D27-7E4FD523471C}"/>
              </a:ext>
            </a:extLst>
          </p:cNvPr>
          <p:cNvSpPr txBox="1"/>
          <p:nvPr/>
        </p:nvSpPr>
        <p:spPr>
          <a:xfrm>
            <a:off x="766517" y="3188682"/>
            <a:ext cx="22042897"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Passende spelregels 6 tegen 6 (O8 t/m O10) en 8 tegen 8 (O11 en O12):</a:t>
            </a:r>
          </a:p>
        </p:txBody>
      </p:sp>
    </p:spTree>
    <p:extLst>
      <p:ext uri="{BB962C8B-B14F-4D97-AF65-F5344CB8AC3E}">
        <p14:creationId xmlns:p14="http://schemas.microsoft.com/office/powerpoint/2010/main" val="4063360020"/>
      </p:ext>
    </p:extLst>
  </p:cSld>
  <p:clrMapOvr>
    <a:masterClrMapping/>
  </p:clrMapOvr>
  <mc:AlternateContent xmlns:mc="http://schemas.openxmlformats.org/markup-compatibility/2006" xmlns:p14="http://schemas.microsoft.com/office/powerpoint/2010/main">
    <mc:Choice Requires="p14">
      <p:transition spd="slow" p14:dur="1200" advTm="18000">
        <p14:prism/>
      </p:transition>
    </mc:Choice>
    <mc:Fallback xmlns="">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anim calcmode="lin" valueType="num">
                                      <p:cBhvr additive="base">
                                        <p:cTn id="1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 calcmode="lin" valueType="num">
                                      <p:cBhvr additive="base">
                                        <p:cTn id="1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anim calcmode="lin" valueType="num">
                                      <p:cBhvr additive="base">
                                        <p:cTn id="2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anim calcmode="lin" valueType="num">
                                      <p:cBhvr additive="base">
                                        <p:cTn id="2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 calcmode="lin" valueType="num">
                                      <p:cBhvr additive="base">
                                        <p:cTn id="31"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 calcmode="lin" valueType="num">
                                      <p:cBhvr additive="base">
                                        <p:cTn id="37"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4" end="1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anim calcmode="lin" valueType="num">
                                      <p:cBhvr additive="base">
                                        <p:cTn id="41"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17" end="17"/>
                                            </p:txEl>
                                          </p:spTgt>
                                        </p:tgtEl>
                                        <p:attrNameLst>
                                          <p:attrName>style.visibility</p:attrName>
                                        </p:attrNameLst>
                                      </p:cBhvr>
                                      <p:to>
                                        <p:strVal val="visible"/>
                                      </p:to>
                                    </p:set>
                                    <p:anim calcmode="lin" valueType="num">
                                      <p:cBhvr additive="base">
                                        <p:cTn id="47" dur="500" fill="hold"/>
                                        <p:tgtEl>
                                          <p:spTgt spid="6">
                                            <p:txEl>
                                              <p:pRg st="17" end="1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7" end="1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18" end="18"/>
                                            </p:txEl>
                                          </p:spTgt>
                                        </p:tgtEl>
                                        <p:attrNameLst>
                                          <p:attrName>style.visibility</p:attrName>
                                        </p:attrNameLst>
                                      </p:cBhvr>
                                      <p:to>
                                        <p:strVal val="visible"/>
                                      </p:to>
                                    </p:set>
                                    <p:anim calcmode="lin" valueType="num">
                                      <p:cBhvr additive="base">
                                        <p:cTn id="51" dur="500" fill="hold"/>
                                        <p:tgtEl>
                                          <p:spTgt spid="6">
                                            <p:txEl>
                                              <p:pRg st="18" end="1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20" end="20"/>
                                            </p:txEl>
                                          </p:spTgt>
                                        </p:tgtEl>
                                        <p:attrNameLst>
                                          <p:attrName>style.visibility</p:attrName>
                                        </p:attrNameLst>
                                      </p:cBhvr>
                                      <p:to>
                                        <p:strVal val="visible"/>
                                      </p:to>
                                    </p:set>
                                    <p:anim calcmode="lin" valueType="num">
                                      <p:cBhvr additive="base">
                                        <p:cTn id="57" dur="500" fill="hold"/>
                                        <p:tgtEl>
                                          <p:spTgt spid="6">
                                            <p:txEl>
                                              <p:pRg st="20" end="2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20" end="2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21" end="21"/>
                                            </p:txEl>
                                          </p:spTgt>
                                        </p:tgtEl>
                                        <p:attrNameLst>
                                          <p:attrName>style.visibility</p:attrName>
                                        </p:attrNameLst>
                                      </p:cBhvr>
                                      <p:to>
                                        <p:strVal val="visible"/>
                                      </p:to>
                                    </p:set>
                                    <p:anim calcmode="lin" valueType="num">
                                      <p:cBhvr additive="base">
                                        <p:cTn id="61" dur="500" fill="hold"/>
                                        <p:tgtEl>
                                          <p:spTgt spid="6">
                                            <p:txEl>
                                              <p:pRg st="21" end="2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1" end="2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23" end="23"/>
                                            </p:txEl>
                                          </p:spTgt>
                                        </p:tgtEl>
                                        <p:attrNameLst>
                                          <p:attrName>style.visibility</p:attrName>
                                        </p:attrNameLst>
                                      </p:cBhvr>
                                      <p:to>
                                        <p:strVal val="visible"/>
                                      </p:to>
                                    </p:set>
                                    <p:anim calcmode="lin" valueType="num">
                                      <p:cBhvr additive="base">
                                        <p:cTn id="67" dur="500" fill="hold"/>
                                        <p:tgtEl>
                                          <p:spTgt spid="6">
                                            <p:txEl>
                                              <p:pRg st="23" end="2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23" end="2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
                                            <p:txEl>
                                              <p:pRg st="24" end="24"/>
                                            </p:txEl>
                                          </p:spTgt>
                                        </p:tgtEl>
                                        <p:attrNameLst>
                                          <p:attrName>style.visibility</p:attrName>
                                        </p:attrNameLst>
                                      </p:cBhvr>
                                      <p:to>
                                        <p:strVal val="visible"/>
                                      </p:to>
                                    </p:set>
                                    <p:anim calcmode="lin" valueType="num">
                                      <p:cBhvr additive="base">
                                        <p:cTn id="71" dur="500" fill="hold"/>
                                        <p:tgtEl>
                                          <p:spTgt spid="6">
                                            <p:txEl>
                                              <p:pRg st="24" end="2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24" end="2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1704883" y="6194999"/>
            <a:ext cx="13244493" cy="488181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endParaRPr lang="nl-NL" sz="3200" b="1" dirty="0">
              <a:solidFill>
                <a:schemeClr val="accent4"/>
              </a:solidFill>
              <a:latin typeface="Arial"/>
              <a:cs typeface="Arial"/>
            </a:endParaRPr>
          </a:p>
          <a:p>
            <a:pPr algn="l"/>
            <a:endParaRPr lang="nl-NL" sz="3200" b="1" dirty="0">
              <a:solidFill>
                <a:schemeClr val="accent4"/>
              </a:solidFill>
              <a:latin typeface="Arial"/>
              <a:cs typeface="Arial"/>
            </a:endParaRPr>
          </a:p>
          <a:p>
            <a:pPr algn="l"/>
            <a:endParaRPr lang="nl-NL" sz="3200" b="1" dirty="0">
              <a:solidFill>
                <a:schemeClr val="accent4"/>
              </a:solidFill>
              <a:latin typeface="Arial"/>
              <a:cs typeface="Arial"/>
            </a:endParaRPr>
          </a:p>
          <a:p>
            <a:pPr lvl="1" indent="0" algn="l">
              <a:lnSpc>
                <a:spcPct val="90000"/>
              </a:lnSpc>
            </a:pPr>
            <a:r>
              <a:rPr lang="nl-NL" sz="3400" b="1" dirty="0">
                <a:solidFill>
                  <a:srgbClr val="25377F"/>
                </a:solidFill>
                <a:latin typeface="Arial"/>
                <a:cs typeface="Arial"/>
              </a:rPr>
              <a:t>O7			: 	7,5 min. per wedstrijd</a:t>
            </a:r>
          </a:p>
          <a:p>
            <a:pPr lvl="1" indent="0" algn="l">
              <a:lnSpc>
                <a:spcPct val="90000"/>
              </a:lnSpc>
            </a:pPr>
            <a:endParaRPr lang="nl-NL" sz="3400" b="1" dirty="0">
              <a:solidFill>
                <a:srgbClr val="25377F"/>
              </a:solidFill>
              <a:latin typeface="Arial"/>
              <a:cs typeface="Arial"/>
            </a:endParaRPr>
          </a:p>
          <a:p>
            <a:pPr lvl="1" indent="0" algn="l">
              <a:lnSpc>
                <a:spcPct val="90000"/>
              </a:lnSpc>
            </a:pPr>
            <a:r>
              <a:rPr lang="nl-NL" sz="3400" b="1" dirty="0">
                <a:solidFill>
                  <a:srgbClr val="25377F"/>
                </a:solidFill>
                <a:latin typeface="Arial"/>
                <a:cs typeface="Arial"/>
              </a:rPr>
              <a:t>O8/O9		:	2x 20 min, 2x 2 min. time-out en 10 min. rust</a:t>
            </a:r>
          </a:p>
          <a:p>
            <a:pPr lvl="1" indent="0" algn="l">
              <a:lnSpc>
                <a:spcPct val="90000"/>
              </a:lnSpc>
            </a:pPr>
            <a:endParaRPr lang="nl-NL" sz="3400" b="1" dirty="0">
              <a:solidFill>
                <a:srgbClr val="25377F"/>
              </a:solidFill>
              <a:latin typeface="Arial"/>
              <a:cs typeface="Arial"/>
            </a:endParaRPr>
          </a:p>
          <a:p>
            <a:pPr lvl="1" indent="0" algn="l">
              <a:lnSpc>
                <a:spcPct val="90000"/>
              </a:lnSpc>
            </a:pPr>
            <a:r>
              <a:rPr lang="nl-NL" sz="3400" b="1" dirty="0">
                <a:solidFill>
                  <a:srgbClr val="25377F"/>
                </a:solidFill>
                <a:latin typeface="Arial"/>
                <a:cs typeface="Arial"/>
              </a:rPr>
              <a:t>O10			:	2x 25 min, 2x 2 min. time-out en 10 min. rust </a:t>
            </a:r>
            <a:br>
              <a:rPr lang="nl-NL" sz="3400" b="1" dirty="0">
                <a:solidFill>
                  <a:srgbClr val="25377F"/>
                </a:solidFill>
                <a:latin typeface="Arial"/>
                <a:cs typeface="Arial"/>
              </a:rPr>
            </a:br>
            <a:endParaRPr lang="nl-NL" sz="3400" b="1" dirty="0">
              <a:solidFill>
                <a:srgbClr val="25377F"/>
              </a:solidFill>
              <a:latin typeface="Arial"/>
              <a:cs typeface="Arial"/>
            </a:endParaRPr>
          </a:p>
          <a:p>
            <a:pPr lvl="1" indent="0" algn="l">
              <a:lnSpc>
                <a:spcPct val="90000"/>
              </a:lnSpc>
            </a:pPr>
            <a:r>
              <a:rPr lang="nl-NL" sz="3400" b="1" dirty="0">
                <a:solidFill>
                  <a:srgbClr val="25377F"/>
                </a:solidFill>
                <a:latin typeface="Arial"/>
                <a:cs typeface="Arial"/>
              </a:rPr>
              <a:t>O11	/O12	:	2x 30 min, 2x 2 min. time-out en 10 min. rust</a:t>
            </a:r>
          </a:p>
        </p:txBody>
      </p:sp>
      <p:sp>
        <p:nvSpPr>
          <p:cNvPr id="2" name="TextBox 1"/>
          <p:cNvSpPr txBox="1"/>
          <p:nvPr/>
        </p:nvSpPr>
        <p:spPr>
          <a:xfrm>
            <a:off x="4052030" y="4323809"/>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Shape 128"/>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8"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10" name="Shape 125">
            <a:extLst>
              <a:ext uri="{FF2B5EF4-FFF2-40B4-BE49-F238E27FC236}">
                <a16:creationId xmlns="" xmlns:a16="http://schemas.microsoft.com/office/drawing/2014/main" id="{64E4FB5C-B2B0-454C-A536-3BC5CCF8E4E7}"/>
              </a:ext>
            </a:extLst>
          </p:cNvPr>
          <p:cNvSpPr/>
          <p:nvPr/>
        </p:nvSpPr>
        <p:spPr>
          <a:xfrm>
            <a:off x="4659313" y="924619"/>
            <a:ext cx="11978440"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wedstrijdvormen</a:t>
            </a:r>
            <a:endParaRPr dirty="0"/>
          </a:p>
        </p:txBody>
      </p:sp>
      <p:sp>
        <p:nvSpPr>
          <p:cNvPr id="11" name="TextBox 8">
            <a:extLst>
              <a:ext uri="{FF2B5EF4-FFF2-40B4-BE49-F238E27FC236}">
                <a16:creationId xmlns="" xmlns:a16="http://schemas.microsoft.com/office/drawing/2014/main" id="{8E2F40F7-A0D1-4E9E-9D27-7E4FD523471C}"/>
              </a:ext>
            </a:extLst>
          </p:cNvPr>
          <p:cNvSpPr txBox="1"/>
          <p:nvPr/>
        </p:nvSpPr>
        <p:spPr>
          <a:xfrm>
            <a:off x="1170552" y="3252477"/>
            <a:ext cx="22042897"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Passende spelduur en balformaat:</a:t>
            </a:r>
          </a:p>
        </p:txBody>
      </p:sp>
      <p:pic>
        <p:nvPicPr>
          <p:cNvPr id="9" name="pasted-image.pdf">
            <a:extLst>
              <a:ext uri="{FF2B5EF4-FFF2-40B4-BE49-F238E27FC236}">
                <a16:creationId xmlns="" xmlns:a16="http://schemas.microsoft.com/office/drawing/2014/main" id="{59753C48-3E01-42B0-9BCB-42B214BAE564}"/>
              </a:ext>
            </a:extLst>
          </p:cNvPr>
          <p:cNvPicPr>
            <a:picLocks noChangeAspect="1"/>
          </p:cNvPicPr>
          <p:nvPr/>
        </p:nvPicPr>
        <p:blipFill>
          <a:blip r:embed="rId4" cstate="print">
            <a:extLst>
              <a:ext uri="{28A0092B-C50C-407E-A947-70E740481C1C}">
                <a14:useLocalDpi xmlns:a14="http://schemas.microsoft.com/office/drawing/2010/main"/>
              </a:ext>
            </a:extLst>
          </a:blip>
          <a:srcRect t="22823"/>
          <a:stretch>
            <a:fillRect/>
          </a:stretch>
        </p:blipFill>
        <p:spPr>
          <a:xfrm>
            <a:off x="6689611" y="4999014"/>
            <a:ext cx="3275036" cy="1888241"/>
          </a:xfrm>
          <a:prstGeom prst="rect">
            <a:avLst/>
          </a:prstGeom>
          <a:ln w="3175">
            <a:miter lim="400000"/>
          </a:ln>
        </p:spPr>
      </p:pic>
      <p:pic>
        <p:nvPicPr>
          <p:cNvPr id="12" name="pasted-image.pdf">
            <a:extLst>
              <a:ext uri="{FF2B5EF4-FFF2-40B4-BE49-F238E27FC236}">
                <a16:creationId xmlns="" xmlns:a16="http://schemas.microsoft.com/office/drawing/2014/main" id="{ACBD0A25-652A-430D-87FC-890834B60843}"/>
              </a:ext>
            </a:extLst>
          </p:cNvPr>
          <p:cNvPicPr>
            <a:picLocks noChangeAspect="1"/>
          </p:cNvPicPr>
          <p:nvPr/>
        </p:nvPicPr>
        <p:blipFill>
          <a:blip r:embed="rId5" cstate="print">
            <a:extLst>
              <a:ext uri="{28A0092B-C50C-407E-A947-70E740481C1C}">
                <a14:useLocalDpi xmlns:a14="http://schemas.microsoft.com/office/drawing/2010/main"/>
              </a:ext>
            </a:extLst>
          </a:blip>
          <a:srcRect t="21581"/>
          <a:stretch>
            <a:fillRect/>
          </a:stretch>
        </p:blipFill>
        <p:spPr>
          <a:xfrm>
            <a:off x="18564549" y="4999014"/>
            <a:ext cx="3448420" cy="1903504"/>
          </a:xfrm>
          <a:prstGeom prst="rect">
            <a:avLst/>
          </a:prstGeom>
          <a:ln w="3175">
            <a:miter lim="400000"/>
          </a:ln>
        </p:spPr>
      </p:pic>
      <p:sp>
        <p:nvSpPr>
          <p:cNvPr id="13" name="TextBox 8">
            <a:extLst>
              <a:ext uri="{FF2B5EF4-FFF2-40B4-BE49-F238E27FC236}">
                <a16:creationId xmlns="" xmlns:a16="http://schemas.microsoft.com/office/drawing/2014/main" id="{A6BCB560-1274-4D58-BB10-7A83AA36EC4B}"/>
              </a:ext>
            </a:extLst>
          </p:cNvPr>
          <p:cNvSpPr txBox="1"/>
          <p:nvPr/>
        </p:nvSpPr>
        <p:spPr>
          <a:xfrm>
            <a:off x="15931247" y="6591227"/>
            <a:ext cx="8715024" cy="44847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endParaRPr lang="nl-NL" sz="3200" b="1" dirty="0">
              <a:solidFill>
                <a:schemeClr val="accent4"/>
              </a:solidFill>
              <a:latin typeface="Arial"/>
              <a:cs typeface="Arial"/>
            </a:endParaRPr>
          </a:p>
          <a:p>
            <a:pPr algn="l"/>
            <a:endParaRPr lang="nl-NL" sz="3200" b="1" dirty="0">
              <a:solidFill>
                <a:schemeClr val="accent4"/>
              </a:solidFill>
              <a:latin typeface="Arial"/>
              <a:cs typeface="Arial"/>
            </a:endParaRPr>
          </a:p>
          <a:p>
            <a:pPr algn="l"/>
            <a:r>
              <a:rPr lang="nl-NL" sz="3400" b="1" dirty="0">
                <a:solidFill>
                  <a:srgbClr val="25377F"/>
                </a:solidFill>
                <a:latin typeface="Arial"/>
                <a:cs typeface="Arial"/>
              </a:rPr>
              <a:t>O7			: 	</a:t>
            </a:r>
            <a:r>
              <a:rPr lang="nl-NL" sz="3400" b="1" dirty="0" err="1">
                <a:solidFill>
                  <a:srgbClr val="25377F"/>
                </a:solidFill>
                <a:latin typeface="Arial"/>
                <a:cs typeface="Arial"/>
              </a:rPr>
              <a:t>Balmaat</a:t>
            </a:r>
            <a:r>
              <a:rPr lang="nl-NL" sz="3400" b="1" dirty="0">
                <a:solidFill>
                  <a:srgbClr val="25377F"/>
                </a:solidFill>
                <a:latin typeface="Arial"/>
                <a:cs typeface="Arial"/>
              </a:rPr>
              <a:t> 3, 290 gram</a:t>
            </a:r>
            <a:endParaRPr lang="nl-NL" sz="3400" b="1" dirty="0">
              <a:solidFill>
                <a:schemeClr val="accent4"/>
              </a:solidFill>
              <a:latin typeface="Arial"/>
              <a:cs typeface="Arial"/>
            </a:endParaRPr>
          </a:p>
          <a:p>
            <a:pPr algn="l"/>
            <a:endParaRPr lang="nl-NL" sz="3200" b="1" dirty="0">
              <a:solidFill>
                <a:schemeClr val="accent4"/>
              </a:solidFill>
              <a:latin typeface="Arial"/>
              <a:cs typeface="Arial"/>
            </a:endParaRPr>
          </a:p>
          <a:p>
            <a:pPr algn="l"/>
            <a:endParaRPr lang="nl-NL" sz="3200" b="1" dirty="0">
              <a:solidFill>
                <a:schemeClr val="accent4"/>
              </a:solidFill>
              <a:latin typeface="Arial"/>
              <a:cs typeface="Arial"/>
            </a:endParaRPr>
          </a:p>
          <a:p>
            <a:pPr lvl="1" indent="0" algn="l">
              <a:lnSpc>
                <a:spcPct val="90000"/>
              </a:lnSpc>
            </a:pPr>
            <a:r>
              <a:rPr lang="nl-NL" sz="3400" b="1" dirty="0">
                <a:solidFill>
                  <a:srgbClr val="25377F"/>
                </a:solidFill>
                <a:latin typeface="Arial"/>
                <a:cs typeface="Arial"/>
              </a:rPr>
              <a:t>O8/O9/O10	:	</a:t>
            </a:r>
            <a:r>
              <a:rPr lang="nl-NL" sz="3400" b="1" dirty="0" err="1">
                <a:solidFill>
                  <a:srgbClr val="25377F"/>
                </a:solidFill>
                <a:latin typeface="Arial"/>
                <a:cs typeface="Arial"/>
              </a:rPr>
              <a:t>Balmaat</a:t>
            </a:r>
            <a:r>
              <a:rPr lang="nl-NL" sz="3400" b="1" dirty="0">
                <a:solidFill>
                  <a:srgbClr val="25377F"/>
                </a:solidFill>
                <a:latin typeface="Arial"/>
                <a:cs typeface="Arial"/>
              </a:rPr>
              <a:t> 4, 290 gram</a:t>
            </a:r>
            <a:br>
              <a:rPr lang="nl-NL" sz="3400" b="1" dirty="0">
                <a:solidFill>
                  <a:srgbClr val="25377F"/>
                </a:solidFill>
                <a:latin typeface="Arial"/>
                <a:cs typeface="Arial"/>
              </a:rPr>
            </a:br>
            <a:endParaRPr lang="nl-NL" sz="3400" b="1" dirty="0">
              <a:solidFill>
                <a:srgbClr val="25377F"/>
              </a:solidFill>
              <a:latin typeface="Arial"/>
              <a:cs typeface="Arial"/>
            </a:endParaRPr>
          </a:p>
          <a:p>
            <a:pPr lvl="1" indent="0" algn="l">
              <a:lnSpc>
                <a:spcPct val="90000"/>
              </a:lnSpc>
            </a:pPr>
            <a:endParaRPr lang="nl-NL" sz="3400" b="1" dirty="0">
              <a:solidFill>
                <a:srgbClr val="25377F"/>
              </a:solidFill>
              <a:latin typeface="Arial"/>
              <a:cs typeface="Arial"/>
            </a:endParaRPr>
          </a:p>
          <a:p>
            <a:pPr lvl="1" indent="0" algn="l">
              <a:lnSpc>
                <a:spcPct val="90000"/>
              </a:lnSpc>
            </a:pPr>
            <a:r>
              <a:rPr lang="nl-NL" sz="3400" b="1" dirty="0">
                <a:solidFill>
                  <a:srgbClr val="25377F"/>
                </a:solidFill>
                <a:latin typeface="Arial"/>
                <a:cs typeface="Arial"/>
              </a:rPr>
              <a:t>O11/O12	: 	</a:t>
            </a:r>
            <a:r>
              <a:rPr lang="nl-NL" sz="3400" b="1" dirty="0" err="1">
                <a:solidFill>
                  <a:srgbClr val="25377F"/>
                </a:solidFill>
                <a:latin typeface="Arial"/>
                <a:cs typeface="Arial"/>
              </a:rPr>
              <a:t>Balmaat</a:t>
            </a:r>
            <a:r>
              <a:rPr lang="nl-NL" sz="3400" b="1" dirty="0">
                <a:solidFill>
                  <a:srgbClr val="25377F"/>
                </a:solidFill>
                <a:latin typeface="Arial"/>
                <a:cs typeface="Arial"/>
              </a:rPr>
              <a:t> 5, 320 gram</a:t>
            </a:r>
          </a:p>
        </p:txBody>
      </p:sp>
      <p:sp>
        <p:nvSpPr>
          <p:cNvPr id="14" name="TextBox 8">
            <a:extLst>
              <a:ext uri="{FF2B5EF4-FFF2-40B4-BE49-F238E27FC236}">
                <a16:creationId xmlns="" xmlns:a16="http://schemas.microsoft.com/office/drawing/2014/main" id="{48AE48D6-19C2-4FE6-AE65-A36ED9813F1A}"/>
              </a:ext>
            </a:extLst>
          </p:cNvPr>
          <p:cNvSpPr txBox="1"/>
          <p:nvPr/>
        </p:nvSpPr>
        <p:spPr>
          <a:xfrm>
            <a:off x="1704883" y="11959421"/>
            <a:ext cx="22042897" cy="13393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r>
              <a:rPr lang="nl-NL" sz="4000" b="1" dirty="0">
                <a:solidFill>
                  <a:srgbClr val="F36D20"/>
                </a:solidFill>
                <a:latin typeface="Arial"/>
                <a:cs typeface="Arial"/>
              </a:rPr>
              <a:t>Na de time-out wordt het spel hervat met een aftrap door het team dat balbezit had op het moment dat gefloten werd voor de time-out.</a:t>
            </a:r>
          </a:p>
        </p:txBody>
      </p:sp>
    </p:spTree>
    <p:extLst>
      <p:ext uri="{BB962C8B-B14F-4D97-AF65-F5344CB8AC3E}">
        <p14:creationId xmlns:p14="http://schemas.microsoft.com/office/powerpoint/2010/main" val="248391619"/>
      </p:ext>
    </p:extLst>
  </p:cSld>
  <p:clrMapOvr>
    <a:masterClrMapping/>
  </p:clrMapOvr>
  <mc:AlternateContent xmlns:mc="http://schemas.openxmlformats.org/markup-compatibility/2006" xmlns:p14="http://schemas.microsoft.com/office/powerpoint/2010/main">
    <mc:Choice Requires="p14">
      <p:transition spd="slow" p14:dur="1200" advTm="9000">
        <p14:prism/>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pdf"/>
          <p:cNvPicPr>
            <a:picLocks noChangeAspect="1"/>
          </p:cNvPicPr>
          <p:nvPr/>
        </p:nvPicPr>
        <p:blipFill rotWithShape="1">
          <a:blip r:embed="rId2" cstate="print">
            <a:extLst>
              <a:ext uri="{28A0092B-C50C-407E-A947-70E740481C1C}">
                <a14:useLocalDpi xmlns:a14="http://schemas.microsoft.com/office/drawing/2010/main" val="0"/>
              </a:ext>
            </a:extLst>
          </a:blip>
          <a:srcRect l="16424" t="617" r="1262" b="18324"/>
          <a:stretch/>
        </p:blipFill>
        <p:spPr>
          <a:xfrm>
            <a:off x="0" y="1"/>
            <a:ext cx="21691600" cy="14198600"/>
          </a:xfrm>
          <a:prstGeom prst="rect">
            <a:avLst/>
          </a:prstGeom>
          <a:ln w="3175">
            <a:miter lim="400000"/>
          </a:ln>
        </p:spPr>
      </p:pic>
      <p:pic>
        <p:nvPicPr>
          <p:cNvPr id="6" name="Afbeelding 5" descr="KNV_geveldoek3-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6787" y="3164059"/>
            <a:ext cx="6041884" cy="6186624"/>
          </a:xfrm>
          <a:prstGeom prst="rect">
            <a:avLst/>
          </a:prstGeom>
        </p:spPr>
      </p:pic>
      <p:sp>
        <p:nvSpPr>
          <p:cNvPr id="430" name="Shape 430"/>
          <p:cNvSpPr/>
          <p:nvPr/>
        </p:nvSpPr>
        <p:spPr>
          <a:xfrm>
            <a:off x="18335624" y="10644627"/>
            <a:ext cx="5369025" cy="2410719"/>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8000" b="1">
                <a:solidFill>
                  <a:srgbClr val="FFFFFF"/>
                </a:solidFill>
                <a:latin typeface="Arial"/>
                <a:ea typeface="Arial"/>
                <a:cs typeface="Arial"/>
                <a:sym typeface="Arial"/>
              </a:defRPr>
            </a:lvl1pPr>
          </a:lstStyle>
          <a:p>
            <a:r>
              <a:rPr dirty="0"/>
              <a:t>BEDANKT</a:t>
            </a:r>
          </a:p>
        </p:txBody>
      </p:sp>
      <p:sp>
        <p:nvSpPr>
          <p:cNvPr id="9" name="TextBox 8"/>
          <p:cNvSpPr txBox="1"/>
          <p:nvPr/>
        </p:nvSpPr>
        <p:spPr>
          <a:xfrm>
            <a:off x="25831800" y="-11430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p:cNvSpPr txBox="1"/>
          <p:nvPr/>
        </p:nvSpPr>
        <p:spPr>
          <a:xfrm>
            <a:off x="-2260600" y="20066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asted-image.pdf"/>
          <p:cNvPicPr>
            <a:picLocks noChangeAspect="1"/>
          </p:cNvPicPr>
          <p:nvPr/>
        </p:nvPicPr>
        <p:blipFill>
          <a:blip r:embed="rId4" cstate="print"/>
          <a:stretch>
            <a:fillRect/>
          </a:stretch>
        </p:blipFill>
        <p:spPr>
          <a:xfrm>
            <a:off x="-335154" y="-4307475"/>
            <a:ext cx="24769954" cy="22765932"/>
          </a:xfrm>
          <a:prstGeom prst="rect">
            <a:avLst/>
          </a:prstGeom>
          <a:ln w="3175">
            <a:miter lim="400000"/>
          </a:ln>
        </p:spPr>
      </p:pic>
      <p:sp>
        <p:nvSpPr>
          <p:cNvPr id="11" name="TextBox 10"/>
          <p:cNvSpPr txBox="1"/>
          <p:nvPr/>
        </p:nvSpPr>
        <p:spPr>
          <a:xfrm>
            <a:off x="-660400" y="68072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kstvak 1">
            <a:extLst>
              <a:ext uri="{FF2B5EF4-FFF2-40B4-BE49-F238E27FC236}">
                <a16:creationId xmlns="" xmlns:a16="http://schemas.microsoft.com/office/drawing/2014/main" id="{B29AECD2-454A-4B07-B62B-B2D30DEF2BE1}"/>
              </a:ext>
            </a:extLst>
          </p:cNvPr>
          <p:cNvSpPr txBox="1"/>
          <p:nvPr/>
        </p:nvSpPr>
        <p:spPr>
          <a:xfrm>
            <a:off x="18647853" y="10215910"/>
            <a:ext cx="5369025"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nl-NL" sz="8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Light"/>
              </a:rPr>
              <a:t>Passende omgeving!</a:t>
            </a:r>
          </a:p>
        </p:txBody>
      </p:sp>
    </p:spTree>
    <p:extLst>
      <p:ext uri="{BB962C8B-B14F-4D97-AF65-F5344CB8AC3E}">
        <p14:creationId xmlns:p14="http://schemas.microsoft.com/office/powerpoint/2010/main" val="3446097743"/>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65944"/>
            <a:ext cx="22042897" cy="38015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Passende omgeving:</a:t>
            </a:r>
          </a:p>
          <a:p>
            <a:pPr marL="407988" lvl="1" indent="0" algn="l"/>
            <a:endParaRPr lang="nl-NL" sz="4000" b="1" dirty="0">
              <a:solidFill>
                <a:srgbClr val="25377F"/>
              </a:solidFill>
              <a:latin typeface="Arial"/>
              <a:cs typeface="Arial"/>
            </a:endParaRPr>
          </a:p>
          <a:p>
            <a:pPr marL="407988" lvl="1" indent="0" algn="l"/>
            <a:r>
              <a:rPr lang="nl-NL" sz="4000" dirty="0">
                <a:solidFill>
                  <a:srgbClr val="25377F"/>
                </a:solidFill>
                <a:latin typeface="Arial"/>
                <a:cs typeface="Arial"/>
              </a:rPr>
              <a:t>Naast passende voetbalvormen is de omgeving waarin gevoetbald</a:t>
            </a:r>
            <a:br>
              <a:rPr lang="nl-NL" sz="4000" dirty="0">
                <a:solidFill>
                  <a:srgbClr val="25377F"/>
                </a:solidFill>
                <a:latin typeface="Arial"/>
                <a:cs typeface="Arial"/>
              </a:rPr>
            </a:br>
            <a:r>
              <a:rPr lang="nl-NL" sz="4000" dirty="0">
                <a:solidFill>
                  <a:srgbClr val="25377F"/>
                </a:solidFill>
                <a:latin typeface="Arial"/>
                <a:cs typeface="Arial"/>
              </a:rPr>
              <a:t>wordt ook een belangrijke factor voor het plezier en de ontwikkeling </a:t>
            </a:r>
            <a:br>
              <a:rPr lang="nl-NL" sz="4000" dirty="0">
                <a:solidFill>
                  <a:srgbClr val="25377F"/>
                </a:solidFill>
                <a:latin typeface="Arial"/>
                <a:cs typeface="Arial"/>
              </a:rPr>
            </a:br>
            <a:r>
              <a:rPr lang="nl-NL" sz="4000" dirty="0">
                <a:solidFill>
                  <a:srgbClr val="25377F"/>
                </a:solidFill>
                <a:latin typeface="Arial"/>
                <a:cs typeface="Arial"/>
              </a:rPr>
              <a:t>van voetballende pupillen.</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26" name="pasted-image.pdf">
            <a:extLst>
              <a:ext uri="{FF2B5EF4-FFF2-40B4-BE49-F238E27FC236}">
                <a16:creationId xmlns="" xmlns:a16="http://schemas.microsoft.com/office/drawing/2014/main" id="{7D03400F-E024-41A3-A365-9A1C3CB40D61}"/>
              </a:ext>
            </a:extLst>
          </p:cNvPr>
          <p:cNvPicPr>
            <a:picLocks noChangeAspect="1"/>
          </p:cNvPicPr>
          <p:nvPr/>
        </p:nvPicPr>
        <p:blipFill>
          <a:blip r:embed="rId4" cstate="print">
            <a:extLst>
              <a:ext uri="{28A0092B-C50C-407E-A947-70E740481C1C}">
                <a14:useLocalDpi xmlns:a14="http://schemas.microsoft.com/office/drawing/2010/main"/>
              </a:ext>
            </a:extLst>
          </a:blip>
          <a:srcRect t="16744"/>
          <a:stretch>
            <a:fillRect/>
          </a:stretch>
        </p:blipFill>
        <p:spPr>
          <a:xfrm>
            <a:off x="5734567" y="7976571"/>
            <a:ext cx="3159447" cy="2630412"/>
          </a:xfrm>
          <a:prstGeom prst="rect">
            <a:avLst/>
          </a:prstGeom>
          <a:ln w="3175">
            <a:miter lim="400000"/>
          </a:ln>
        </p:spPr>
      </p:pic>
      <p:pic>
        <p:nvPicPr>
          <p:cNvPr id="28" name="pasted-image.pdf">
            <a:extLst>
              <a:ext uri="{FF2B5EF4-FFF2-40B4-BE49-F238E27FC236}">
                <a16:creationId xmlns="" xmlns:a16="http://schemas.microsoft.com/office/drawing/2014/main" id="{40F5872C-1216-406D-B466-5DCB3483E42F}"/>
              </a:ext>
            </a:extLst>
          </p:cNvPr>
          <p:cNvPicPr>
            <a:picLocks noChangeAspect="1"/>
          </p:cNvPicPr>
          <p:nvPr/>
        </p:nvPicPr>
        <p:blipFill>
          <a:blip r:embed="rId5" cstate="print">
            <a:extLst>
              <a:ext uri="{28A0092B-C50C-407E-A947-70E740481C1C}">
                <a14:useLocalDpi xmlns:a14="http://schemas.microsoft.com/office/drawing/2010/main"/>
              </a:ext>
            </a:extLst>
          </a:blip>
          <a:srcRect t="16348"/>
          <a:stretch>
            <a:fillRect/>
          </a:stretch>
        </p:blipFill>
        <p:spPr>
          <a:xfrm>
            <a:off x="2670307" y="7871265"/>
            <a:ext cx="3159446" cy="2642913"/>
          </a:xfrm>
          <a:prstGeom prst="rect">
            <a:avLst/>
          </a:prstGeom>
          <a:ln w="3175">
            <a:miter lim="400000"/>
          </a:ln>
        </p:spPr>
      </p:pic>
      <p:sp>
        <p:nvSpPr>
          <p:cNvPr id="31" name="Shape 178">
            <a:extLst>
              <a:ext uri="{FF2B5EF4-FFF2-40B4-BE49-F238E27FC236}">
                <a16:creationId xmlns="" xmlns:a16="http://schemas.microsoft.com/office/drawing/2014/main" id="{40B7DEF8-EF46-49F8-AE19-95C5F5BB8980}"/>
              </a:ext>
            </a:extLst>
          </p:cNvPr>
          <p:cNvSpPr/>
          <p:nvPr/>
        </p:nvSpPr>
        <p:spPr>
          <a:xfrm>
            <a:off x="6423422" y="7121381"/>
            <a:ext cx="1781738" cy="492923"/>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F36D20"/>
                </a:solidFill>
              </a:rPr>
              <a:t>Rol ouders</a:t>
            </a:r>
          </a:p>
        </p:txBody>
      </p:sp>
      <p:sp>
        <p:nvSpPr>
          <p:cNvPr id="33" name="Shape 185">
            <a:extLst>
              <a:ext uri="{FF2B5EF4-FFF2-40B4-BE49-F238E27FC236}">
                <a16:creationId xmlns="" xmlns:a16="http://schemas.microsoft.com/office/drawing/2014/main" id="{41FA49FB-9383-4DBE-809D-80CD571F4B83}"/>
              </a:ext>
            </a:extLst>
          </p:cNvPr>
          <p:cNvSpPr/>
          <p:nvPr/>
        </p:nvSpPr>
        <p:spPr>
          <a:xfrm>
            <a:off x="2934027" y="7119745"/>
            <a:ext cx="2727509" cy="492923"/>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err="1">
                <a:solidFill>
                  <a:srgbClr val="F36D20"/>
                </a:solidFill>
              </a:rPr>
              <a:t>Rol</a:t>
            </a:r>
            <a:r>
              <a:rPr dirty="0">
                <a:solidFill>
                  <a:srgbClr val="F36D20"/>
                </a:solidFill>
              </a:rPr>
              <a:t> </a:t>
            </a:r>
            <a:r>
              <a:rPr lang="nl-NL" dirty="0">
                <a:solidFill>
                  <a:srgbClr val="F36D20"/>
                </a:solidFill>
              </a:rPr>
              <a:t>trainer/</a:t>
            </a:r>
            <a:r>
              <a:rPr dirty="0">
                <a:solidFill>
                  <a:srgbClr val="F36D20"/>
                </a:solidFill>
              </a:rPr>
              <a:t>coach</a:t>
            </a:r>
          </a:p>
        </p:txBody>
      </p:sp>
      <p:sp>
        <p:nvSpPr>
          <p:cNvPr id="35" name="Shape 181">
            <a:extLst>
              <a:ext uri="{FF2B5EF4-FFF2-40B4-BE49-F238E27FC236}">
                <a16:creationId xmlns="" xmlns:a16="http://schemas.microsoft.com/office/drawing/2014/main" id="{FBCEB8D1-8B06-4C9D-8105-4086C7969671}"/>
              </a:ext>
            </a:extLst>
          </p:cNvPr>
          <p:cNvSpPr/>
          <p:nvPr/>
        </p:nvSpPr>
        <p:spPr>
          <a:xfrm>
            <a:off x="8958269" y="6909226"/>
            <a:ext cx="3634809" cy="877644"/>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F36D20"/>
                </a:solidFill>
              </a:rPr>
              <a:t>S</a:t>
            </a:r>
            <a:r>
              <a:rPr lang="nl-NL" dirty="0" err="1">
                <a:solidFill>
                  <a:srgbClr val="F36D20"/>
                </a:solidFill>
              </a:rPr>
              <a:t>pelbegeleider</a:t>
            </a:r>
            <a:r>
              <a:rPr lang="nl-NL" dirty="0">
                <a:solidFill>
                  <a:srgbClr val="F36D20"/>
                </a:solidFill>
              </a:rPr>
              <a:t>/</a:t>
            </a:r>
          </a:p>
          <a:p>
            <a:r>
              <a:rPr lang="nl-NL" dirty="0">
                <a:solidFill>
                  <a:srgbClr val="F36D20"/>
                </a:solidFill>
              </a:rPr>
              <a:t>Pupillenscheidsrechter</a:t>
            </a:r>
            <a:endParaRPr dirty="0">
              <a:solidFill>
                <a:srgbClr val="F36D20"/>
              </a:solidFill>
            </a:endParaRPr>
          </a:p>
        </p:txBody>
      </p:sp>
      <p:pic>
        <p:nvPicPr>
          <p:cNvPr id="36" name="Afbeelding 35" descr="3.png">
            <a:extLst>
              <a:ext uri="{FF2B5EF4-FFF2-40B4-BE49-F238E27FC236}">
                <a16:creationId xmlns="" xmlns:a16="http://schemas.microsoft.com/office/drawing/2014/main" id="{29543916-033F-42C1-AC63-EC9F1A50EB8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72994" y="8040540"/>
            <a:ext cx="1926337" cy="1901952"/>
          </a:xfrm>
          <a:prstGeom prst="rect">
            <a:avLst/>
          </a:prstGeom>
        </p:spPr>
      </p:pic>
      <p:pic>
        <p:nvPicPr>
          <p:cNvPr id="37" name="Afbeelding 6" descr="voetballer3.png">
            <a:extLst>
              <a:ext uri="{FF2B5EF4-FFF2-40B4-BE49-F238E27FC236}">
                <a16:creationId xmlns="" xmlns:a16="http://schemas.microsoft.com/office/drawing/2014/main" id="{CB51E53A-2F42-482F-B0C7-345F60E21C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113257" y="3593971"/>
            <a:ext cx="6720612" cy="8697265"/>
          </a:xfrm>
          <a:prstGeom prst="rect">
            <a:avLst/>
          </a:prstGeom>
        </p:spPr>
      </p:pic>
    </p:spTree>
    <p:extLst>
      <p:ext uri="{BB962C8B-B14F-4D97-AF65-F5344CB8AC3E}">
        <p14:creationId xmlns:p14="http://schemas.microsoft.com/office/powerpoint/2010/main" val="3847193895"/>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Rol van de trainer/coach</a:t>
            </a:r>
            <a:r>
              <a:rPr lang="nl-NL" sz="4000" dirty="0">
                <a:solidFill>
                  <a:srgbClr val="25377F"/>
                </a:solidFill>
                <a:latin typeface="Arial"/>
                <a:cs typeface="Arial"/>
              </a:rPr>
              <a:t>:</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2" name="Afbeelding 1">
            <a:extLst>
              <a:ext uri="{FF2B5EF4-FFF2-40B4-BE49-F238E27FC236}">
                <a16:creationId xmlns="" xmlns:a16="http://schemas.microsoft.com/office/drawing/2014/main" id="{54F3A845-87D5-4301-9CF0-ACD4C1E9574D}"/>
              </a:ext>
            </a:extLst>
          </p:cNvPr>
          <p:cNvPicPr>
            <a:picLocks noChangeAspect="1"/>
          </p:cNvPicPr>
          <p:nvPr/>
        </p:nvPicPr>
        <p:blipFill>
          <a:blip r:embed="rId4"/>
          <a:stretch>
            <a:fillRect/>
          </a:stretch>
        </p:blipFill>
        <p:spPr>
          <a:xfrm>
            <a:off x="1154340" y="4252027"/>
            <a:ext cx="22059109" cy="9583521"/>
          </a:xfrm>
          <a:prstGeom prst="rect">
            <a:avLst/>
          </a:prstGeom>
        </p:spPr>
      </p:pic>
      <p:pic>
        <p:nvPicPr>
          <p:cNvPr id="8" name="pasted-image.pdf">
            <a:extLst>
              <a:ext uri="{FF2B5EF4-FFF2-40B4-BE49-F238E27FC236}">
                <a16:creationId xmlns="" xmlns:a16="http://schemas.microsoft.com/office/drawing/2014/main" id="{FC6DAF48-514E-4E4A-9934-1A039D2CF446}"/>
              </a:ext>
            </a:extLst>
          </p:cNvPr>
          <p:cNvPicPr>
            <a:picLocks noChangeAspect="1"/>
          </p:cNvPicPr>
          <p:nvPr/>
        </p:nvPicPr>
        <p:blipFill>
          <a:blip r:embed="rId5" cstate="print">
            <a:extLst>
              <a:ext uri="{28A0092B-C50C-407E-A947-70E740481C1C}">
                <a14:useLocalDpi xmlns:a14="http://schemas.microsoft.com/office/drawing/2010/main"/>
              </a:ext>
            </a:extLst>
          </a:blip>
          <a:srcRect t="16348"/>
          <a:stretch>
            <a:fillRect/>
          </a:stretch>
        </p:blipFill>
        <p:spPr>
          <a:xfrm>
            <a:off x="7476223" y="3097255"/>
            <a:ext cx="1989006" cy="1663826"/>
          </a:xfrm>
          <a:prstGeom prst="rect">
            <a:avLst/>
          </a:prstGeom>
          <a:ln w="3175">
            <a:miter lim="400000"/>
          </a:ln>
        </p:spPr>
      </p:pic>
    </p:spTree>
    <p:extLst>
      <p:ext uri="{BB962C8B-B14F-4D97-AF65-F5344CB8AC3E}">
        <p14:creationId xmlns:p14="http://schemas.microsoft.com/office/powerpoint/2010/main" val="2046807351"/>
      </p:ext>
    </p:extLst>
  </p:cSld>
  <p:clrMapOvr>
    <a:masterClrMapping/>
  </p:clrMapOvr>
  <mc:AlternateContent xmlns:mc="http://schemas.openxmlformats.org/markup-compatibility/2006" xmlns:p14="http://schemas.microsoft.com/office/powerpoint/2010/main">
    <mc:Choice Requires="p14">
      <p:transition spd="med" advTm="12000">
        <p14:prism/>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Rol van de ouders:</a:t>
            </a:r>
            <a:r>
              <a:rPr lang="nl-NL" sz="4000" dirty="0">
                <a:solidFill>
                  <a:srgbClr val="25377F"/>
                </a:solidFill>
                <a:latin typeface="Arial"/>
                <a:cs typeface="Arial"/>
              </a:rPr>
              <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5" name="Afbeelding 4">
            <a:extLst>
              <a:ext uri="{FF2B5EF4-FFF2-40B4-BE49-F238E27FC236}">
                <a16:creationId xmlns="" xmlns:a16="http://schemas.microsoft.com/office/drawing/2014/main" id="{36EA367A-497C-4D44-AF19-ED167759AB59}"/>
              </a:ext>
            </a:extLst>
          </p:cNvPr>
          <p:cNvPicPr>
            <a:picLocks noChangeAspect="1"/>
          </p:cNvPicPr>
          <p:nvPr/>
        </p:nvPicPr>
        <p:blipFill>
          <a:blip r:embed="rId4"/>
          <a:stretch>
            <a:fillRect/>
          </a:stretch>
        </p:blipFill>
        <p:spPr>
          <a:xfrm>
            <a:off x="1248913" y="4152899"/>
            <a:ext cx="21964535" cy="10475110"/>
          </a:xfrm>
          <a:prstGeom prst="rect">
            <a:avLst/>
          </a:prstGeom>
        </p:spPr>
      </p:pic>
      <p:pic>
        <p:nvPicPr>
          <p:cNvPr id="8" name="pasted-image.pdf">
            <a:extLst>
              <a:ext uri="{FF2B5EF4-FFF2-40B4-BE49-F238E27FC236}">
                <a16:creationId xmlns="" xmlns:a16="http://schemas.microsoft.com/office/drawing/2014/main" id="{4359A226-1F8C-41F1-B613-B89750C1A7B0}"/>
              </a:ext>
            </a:extLst>
          </p:cNvPr>
          <p:cNvPicPr>
            <a:picLocks noChangeAspect="1"/>
          </p:cNvPicPr>
          <p:nvPr/>
        </p:nvPicPr>
        <p:blipFill>
          <a:blip r:embed="rId5" cstate="print">
            <a:extLst>
              <a:ext uri="{28A0092B-C50C-407E-A947-70E740481C1C}">
                <a14:useLocalDpi xmlns:a14="http://schemas.microsoft.com/office/drawing/2010/main"/>
              </a:ext>
            </a:extLst>
          </a:blip>
          <a:srcRect t="16744"/>
          <a:stretch>
            <a:fillRect/>
          </a:stretch>
        </p:blipFill>
        <p:spPr>
          <a:xfrm>
            <a:off x="6011032" y="3029033"/>
            <a:ext cx="1998448" cy="1663817"/>
          </a:xfrm>
          <a:prstGeom prst="rect">
            <a:avLst/>
          </a:prstGeom>
          <a:ln w="3175">
            <a:miter lim="400000"/>
          </a:ln>
        </p:spPr>
      </p:pic>
    </p:spTree>
    <p:extLst>
      <p:ext uri="{BB962C8B-B14F-4D97-AF65-F5344CB8AC3E}">
        <p14:creationId xmlns:p14="http://schemas.microsoft.com/office/powerpoint/2010/main" val="3785115006"/>
      </p:ext>
    </p:extLst>
  </p:cSld>
  <p:clrMapOvr>
    <a:masterClrMapping/>
  </p:clrMapOvr>
  <mc:AlternateContent xmlns:mc="http://schemas.openxmlformats.org/markup-compatibility/2006" xmlns:p14="http://schemas.microsoft.com/office/powerpoint/2010/main">
    <mc:Choice Requires="p14">
      <p:transition spd="slow" p14:dur="1200" advTm="12000">
        <p14:prism/>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Rol van de spelbegeleider:</a:t>
            </a:r>
            <a:r>
              <a:rPr lang="nl-NL" sz="4000" dirty="0">
                <a:solidFill>
                  <a:srgbClr val="25377F"/>
                </a:solidFill>
                <a:latin typeface="Arial"/>
                <a:cs typeface="Arial"/>
              </a:rPr>
              <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4" name="Afbeelding 3">
            <a:extLst>
              <a:ext uri="{FF2B5EF4-FFF2-40B4-BE49-F238E27FC236}">
                <a16:creationId xmlns="" xmlns:a16="http://schemas.microsoft.com/office/drawing/2014/main" id="{55522248-889C-4CCF-88B2-6EF8830DAC82}"/>
              </a:ext>
            </a:extLst>
          </p:cNvPr>
          <p:cNvPicPr>
            <a:picLocks noChangeAspect="1"/>
          </p:cNvPicPr>
          <p:nvPr/>
        </p:nvPicPr>
        <p:blipFill>
          <a:blip r:embed="rId4"/>
          <a:stretch>
            <a:fillRect/>
          </a:stretch>
        </p:blipFill>
        <p:spPr>
          <a:xfrm>
            <a:off x="1248913" y="4119561"/>
            <a:ext cx="21964535" cy="9830350"/>
          </a:xfrm>
          <a:prstGeom prst="rect">
            <a:avLst/>
          </a:prstGeom>
        </p:spPr>
      </p:pic>
      <p:pic>
        <p:nvPicPr>
          <p:cNvPr id="8" name="Afbeelding 7" descr="3.png">
            <a:extLst>
              <a:ext uri="{FF2B5EF4-FFF2-40B4-BE49-F238E27FC236}">
                <a16:creationId xmlns="" xmlns:a16="http://schemas.microsoft.com/office/drawing/2014/main" id="{D2223866-89BF-48B5-9421-C5B821DA57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7724" y="3098336"/>
            <a:ext cx="1138315" cy="1123905"/>
          </a:xfrm>
          <a:prstGeom prst="rect">
            <a:avLst/>
          </a:prstGeom>
        </p:spPr>
      </p:pic>
    </p:spTree>
    <p:extLst>
      <p:ext uri="{BB962C8B-B14F-4D97-AF65-F5344CB8AC3E}">
        <p14:creationId xmlns:p14="http://schemas.microsoft.com/office/powerpoint/2010/main" val="3845800630"/>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20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9" name="TextBox 8"/>
          <p:cNvSpPr txBox="1"/>
          <p:nvPr/>
        </p:nvSpPr>
        <p:spPr>
          <a:xfrm>
            <a:off x="0" y="3324098"/>
            <a:ext cx="5269390" cy="720000"/>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defTabSz="457200">
              <a:lnSpc>
                <a:spcPct val="120000"/>
              </a:lnSpc>
              <a:defRPr sz="4000" b="1">
                <a:solidFill>
                  <a:srgbClr val="F36D20"/>
                </a:solidFill>
                <a:latin typeface="Arial"/>
                <a:ea typeface="Arial"/>
                <a:cs typeface="Arial"/>
                <a:sym typeface="Arial"/>
              </a:defRPr>
            </a:pPr>
            <a:endParaRPr lang="nl-NL" dirty="0"/>
          </a:p>
        </p:txBody>
      </p:sp>
      <p:sp>
        <p:nvSpPr>
          <p:cNvPr id="11" name="TextBox 8">
            <a:extLst>
              <a:ext uri="{FF2B5EF4-FFF2-40B4-BE49-F238E27FC236}">
                <a16:creationId xmlns="" xmlns:a16="http://schemas.microsoft.com/office/drawing/2014/main" id="{BCB3AA4A-DB44-434B-A7D8-F7A65117A170}"/>
              </a:ext>
            </a:extLst>
          </p:cNvPr>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Veldindeling 4 tegen 4 – O7:</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grpSp>
        <p:nvGrpSpPr>
          <p:cNvPr id="8" name="Groep 7">
            <a:extLst>
              <a:ext uri="{FF2B5EF4-FFF2-40B4-BE49-F238E27FC236}">
                <a16:creationId xmlns="" xmlns:a16="http://schemas.microsoft.com/office/drawing/2014/main" id="{8506313E-A3D5-4F9B-A912-FF8C44E98394}"/>
              </a:ext>
            </a:extLst>
          </p:cNvPr>
          <p:cNvGrpSpPr/>
          <p:nvPr/>
        </p:nvGrpSpPr>
        <p:grpSpPr>
          <a:xfrm>
            <a:off x="3848986" y="4422428"/>
            <a:ext cx="18059583" cy="8329523"/>
            <a:chOff x="3848986" y="4422428"/>
            <a:chExt cx="18059583" cy="8329523"/>
          </a:xfrm>
        </p:grpSpPr>
        <p:pic>
          <p:nvPicPr>
            <p:cNvPr id="2" name="Afbeelding 1">
              <a:extLst>
                <a:ext uri="{FF2B5EF4-FFF2-40B4-BE49-F238E27FC236}">
                  <a16:creationId xmlns="" xmlns:a16="http://schemas.microsoft.com/office/drawing/2014/main" id="{6D27E0E0-ED4B-49DF-82E7-6AA89E83217D}"/>
                </a:ext>
              </a:extLst>
            </p:cNvPr>
            <p:cNvPicPr>
              <a:picLocks noChangeAspect="1"/>
            </p:cNvPicPr>
            <p:nvPr/>
          </p:nvPicPr>
          <p:blipFill>
            <a:blip r:embed="rId4"/>
            <a:stretch>
              <a:fillRect/>
            </a:stretch>
          </p:blipFill>
          <p:spPr>
            <a:xfrm>
              <a:off x="4253023" y="4618253"/>
              <a:ext cx="17655546" cy="8133698"/>
            </a:xfrm>
            <a:prstGeom prst="rect">
              <a:avLst/>
            </a:prstGeom>
          </p:spPr>
        </p:pic>
        <p:sp>
          <p:nvSpPr>
            <p:cNvPr id="12" name="Rechthoek 11">
              <a:extLst>
                <a:ext uri="{FF2B5EF4-FFF2-40B4-BE49-F238E27FC236}">
                  <a16:creationId xmlns="" xmlns:a16="http://schemas.microsoft.com/office/drawing/2014/main" id="{F40A6D1A-89C6-4D34-8079-9BE3BA8D5C5A}"/>
                </a:ext>
              </a:extLst>
            </p:cNvPr>
            <p:cNvSpPr/>
            <p:nvPr/>
          </p:nvSpPr>
          <p:spPr>
            <a:xfrm rot="20063667">
              <a:off x="19537721" y="5843145"/>
              <a:ext cx="569867" cy="6222658"/>
            </a:xfrm>
            <a:prstGeom prst="rect">
              <a:avLst/>
            </a:prstGeom>
            <a:no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3000" b="1" i="0" u="none" strike="noStrike" cap="none" spc="0" normalizeH="0" baseline="0" dirty="0">
                  <a:ln>
                    <a:noFill/>
                  </a:ln>
                  <a:solidFill>
                    <a:srgbClr val="0070C0"/>
                  </a:solidFill>
                  <a:effectLst/>
                  <a:uFillTx/>
                  <a:latin typeface="+mn-lt"/>
                  <a:ea typeface="+mn-ea"/>
                  <a:cs typeface="+mn-cs"/>
                  <a:sym typeface="Helvetica Light"/>
                </a:rPr>
                <a:t>Ouders                          </a:t>
              </a:r>
              <a:r>
                <a:rPr kumimoji="0" lang="nl-NL" sz="3000" b="1" i="0" u="none" strike="noStrike" cap="none" spc="0" normalizeH="0" baseline="0" dirty="0" err="1">
                  <a:ln>
                    <a:noFill/>
                  </a:ln>
                  <a:solidFill>
                    <a:srgbClr val="0070C0"/>
                  </a:solidFill>
                  <a:effectLst/>
                  <a:uFillTx/>
                  <a:latin typeface="+mn-lt"/>
                  <a:ea typeface="+mn-ea"/>
                  <a:cs typeface="+mn-cs"/>
                  <a:sym typeface="Helvetica Light"/>
                </a:rPr>
                <a:t>Ouders</a:t>
              </a:r>
              <a:endParaRPr kumimoji="0" lang="nl-NL" sz="3000" b="1" i="0" u="none" strike="noStrike" cap="none" spc="0" normalizeH="0" baseline="0" dirty="0">
                <a:ln>
                  <a:noFill/>
                </a:ln>
                <a:solidFill>
                  <a:srgbClr val="0070C0"/>
                </a:solidFill>
                <a:effectLst/>
                <a:uFillTx/>
                <a:latin typeface="+mn-lt"/>
                <a:ea typeface="+mn-ea"/>
                <a:cs typeface="+mn-cs"/>
                <a:sym typeface="Helvetica Light"/>
              </a:endParaRPr>
            </a:p>
          </p:txBody>
        </p:sp>
        <p:sp>
          <p:nvSpPr>
            <p:cNvPr id="13" name="Rechthoek 12">
              <a:extLst>
                <a:ext uri="{FF2B5EF4-FFF2-40B4-BE49-F238E27FC236}">
                  <a16:creationId xmlns="" xmlns:a16="http://schemas.microsoft.com/office/drawing/2014/main" id="{CEF89915-8548-4F33-9BCD-53ED94520E9F}"/>
                </a:ext>
              </a:extLst>
            </p:cNvPr>
            <p:cNvSpPr/>
            <p:nvPr/>
          </p:nvSpPr>
          <p:spPr>
            <a:xfrm rot="12277614">
              <a:off x="5372558" y="5927616"/>
              <a:ext cx="569867" cy="6222658"/>
            </a:xfrm>
            <a:prstGeom prst="rect">
              <a:avLst/>
            </a:prstGeom>
            <a:no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3000" b="1" i="0" u="none" strike="noStrike" cap="none" spc="0" normalizeH="0" baseline="0" dirty="0">
                  <a:ln>
                    <a:noFill/>
                  </a:ln>
                  <a:solidFill>
                    <a:srgbClr val="0070C0"/>
                  </a:solidFill>
                  <a:effectLst/>
                  <a:uFillTx/>
                  <a:latin typeface="+mn-lt"/>
                  <a:ea typeface="+mn-ea"/>
                  <a:cs typeface="+mn-cs"/>
                  <a:sym typeface="Helvetica Light"/>
                </a:rPr>
                <a:t>Ouders                          </a:t>
              </a:r>
              <a:r>
                <a:rPr kumimoji="0" lang="nl-NL" sz="3000" b="1" i="0" u="none" strike="noStrike" cap="none" spc="0" normalizeH="0" baseline="0" dirty="0" err="1">
                  <a:ln>
                    <a:noFill/>
                  </a:ln>
                  <a:solidFill>
                    <a:srgbClr val="0070C0"/>
                  </a:solidFill>
                  <a:effectLst/>
                  <a:uFillTx/>
                  <a:latin typeface="+mn-lt"/>
                  <a:ea typeface="+mn-ea"/>
                  <a:cs typeface="+mn-cs"/>
                  <a:sym typeface="Helvetica Light"/>
                </a:rPr>
                <a:t>Ouders</a:t>
              </a:r>
              <a:endParaRPr kumimoji="0" lang="nl-NL" sz="3000" b="1" i="0" u="none" strike="noStrike" cap="none" spc="0" normalizeH="0" baseline="0" dirty="0">
                <a:ln>
                  <a:noFill/>
                </a:ln>
                <a:solidFill>
                  <a:srgbClr val="0070C0"/>
                </a:solidFill>
                <a:effectLst/>
                <a:uFillTx/>
                <a:latin typeface="+mn-lt"/>
                <a:ea typeface="+mn-ea"/>
                <a:cs typeface="+mn-cs"/>
                <a:sym typeface="Helvetica Light"/>
              </a:endParaRPr>
            </a:p>
          </p:txBody>
        </p:sp>
        <p:sp>
          <p:nvSpPr>
            <p:cNvPr id="5" name="Rechthoek 4">
              <a:extLst>
                <a:ext uri="{FF2B5EF4-FFF2-40B4-BE49-F238E27FC236}">
                  <a16:creationId xmlns="" xmlns:a16="http://schemas.microsoft.com/office/drawing/2014/main" id="{7A74EE7D-C017-469E-AC7A-1E3180F26214}"/>
                </a:ext>
              </a:extLst>
            </p:cNvPr>
            <p:cNvSpPr/>
            <p:nvPr/>
          </p:nvSpPr>
          <p:spPr>
            <a:xfrm>
              <a:off x="3848986" y="4422428"/>
              <a:ext cx="6507126" cy="1285208"/>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nl-NL" sz="3000" b="0" i="0" u="none" strike="noStrike" cap="none" spc="0" normalizeH="0" baseline="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2101455742"/>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9" name="TextBox 8"/>
          <p:cNvSpPr txBox="1"/>
          <p:nvPr/>
        </p:nvSpPr>
        <p:spPr>
          <a:xfrm>
            <a:off x="0" y="3324098"/>
            <a:ext cx="5269390" cy="720000"/>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defTabSz="457200">
              <a:lnSpc>
                <a:spcPct val="120000"/>
              </a:lnSpc>
              <a:defRPr sz="4000" b="1">
                <a:solidFill>
                  <a:srgbClr val="F36D20"/>
                </a:solidFill>
                <a:latin typeface="Arial"/>
                <a:ea typeface="Arial"/>
                <a:cs typeface="Arial"/>
                <a:sym typeface="Arial"/>
              </a:defRPr>
            </a:pPr>
            <a:endParaRPr lang="nl-NL" dirty="0"/>
          </a:p>
        </p:txBody>
      </p:sp>
      <p:grpSp>
        <p:nvGrpSpPr>
          <p:cNvPr id="4" name="Groep 3">
            <a:extLst>
              <a:ext uri="{FF2B5EF4-FFF2-40B4-BE49-F238E27FC236}">
                <a16:creationId xmlns="" xmlns:a16="http://schemas.microsoft.com/office/drawing/2014/main" id="{F2227221-67A8-4DDF-AF22-A9D104CCEB17}"/>
              </a:ext>
            </a:extLst>
          </p:cNvPr>
          <p:cNvGrpSpPr/>
          <p:nvPr/>
        </p:nvGrpSpPr>
        <p:grpSpPr>
          <a:xfrm>
            <a:off x="3424022" y="3324098"/>
            <a:ext cx="17535955" cy="9805870"/>
            <a:chOff x="3424022" y="3324098"/>
            <a:chExt cx="17535955" cy="9805870"/>
          </a:xfrm>
        </p:grpSpPr>
        <p:pic>
          <p:nvPicPr>
            <p:cNvPr id="3" name="Afbeelding 2">
              <a:extLst>
                <a:ext uri="{FF2B5EF4-FFF2-40B4-BE49-F238E27FC236}">
                  <a16:creationId xmlns="" xmlns:a16="http://schemas.microsoft.com/office/drawing/2014/main" id="{4BD9D98F-0C6D-4DA8-8EFD-6FAF4173B65D}"/>
                </a:ext>
              </a:extLst>
            </p:cNvPr>
            <p:cNvPicPr>
              <a:picLocks noChangeAspect="1"/>
            </p:cNvPicPr>
            <p:nvPr/>
          </p:nvPicPr>
          <p:blipFill>
            <a:blip r:embed="rId4"/>
            <a:stretch>
              <a:fillRect/>
            </a:stretch>
          </p:blipFill>
          <p:spPr>
            <a:xfrm>
              <a:off x="3424022" y="3324098"/>
              <a:ext cx="17535955" cy="9467264"/>
            </a:xfrm>
            <a:prstGeom prst="rect">
              <a:avLst/>
            </a:prstGeom>
          </p:spPr>
        </p:pic>
        <p:sp>
          <p:nvSpPr>
            <p:cNvPr id="10" name="Rechthoek 9">
              <a:extLst>
                <a:ext uri="{FF2B5EF4-FFF2-40B4-BE49-F238E27FC236}">
                  <a16:creationId xmlns="" xmlns:a16="http://schemas.microsoft.com/office/drawing/2014/main" id="{C8ABAA30-079B-43DB-A88E-5B525ADB8FF3}"/>
                </a:ext>
              </a:extLst>
            </p:cNvPr>
            <p:cNvSpPr/>
            <p:nvPr/>
          </p:nvSpPr>
          <p:spPr>
            <a:xfrm rot="16200000">
              <a:off x="9115608" y="9733706"/>
              <a:ext cx="569867" cy="6222658"/>
            </a:xfrm>
            <a:prstGeom prst="rect">
              <a:avLst/>
            </a:prstGeom>
            <a:no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3000" b="1" i="0" u="none" strike="noStrike" cap="none" spc="0" normalizeH="0" baseline="0" dirty="0">
                  <a:ln>
                    <a:noFill/>
                  </a:ln>
                  <a:solidFill>
                    <a:srgbClr val="0070C0"/>
                  </a:solidFill>
                  <a:effectLst/>
                  <a:uFillTx/>
                  <a:latin typeface="+mn-lt"/>
                  <a:ea typeface="+mn-ea"/>
                  <a:cs typeface="+mn-cs"/>
                  <a:sym typeface="Helvetica Light"/>
                </a:rPr>
                <a:t>Ouders                          </a:t>
              </a:r>
              <a:r>
                <a:rPr kumimoji="0" lang="nl-NL" sz="3000" b="1" i="0" u="none" strike="noStrike" cap="none" spc="0" normalizeH="0" baseline="0" dirty="0" err="1">
                  <a:ln>
                    <a:noFill/>
                  </a:ln>
                  <a:solidFill>
                    <a:srgbClr val="0070C0"/>
                  </a:solidFill>
                  <a:effectLst/>
                  <a:uFillTx/>
                  <a:latin typeface="+mn-lt"/>
                  <a:ea typeface="+mn-ea"/>
                  <a:cs typeface="+mn-cs"/>
                  <a:sym typeface="Helvetica Light"/>
                </a:rPr>
                <a:t>Ouders</a:t>
              </a:r>
              <a:endParaRPr kumimoji="0" lang="nl-NL" sz="3000" b="1" i="0" u="none" strike="noStrike" cap="none" spc="0" normalizeH="0" baseline="0" dirty="0">
                <a:ln>
                  <a:noFill/>
                </a:ln>
                <a:solidFill>
                  <a:srgbClr val="0070C0"/>
                </a:solidFill>
                <a:effectLst/>
                <a:uFillTx/>
                <a:latin typeface="+mn-lt"/>
                <a:ea typeface="+mn-ea"/>
                <a:cs typeface="+mn-cs"/>
                <a:sym typeface="Helvetica Light"/>
              </a:endParaRPr>
            </a:p>
          </p:txBody>
        </p:sp>
      </p:grpSp>
      <p:sp>
        <p:nvSpPr>
          <p:cNvPr id="11" name="TextBox 8">
            <a:extLst>
              <a:ext uri="{FF2B5EF4-FFF2-40B4-BE49-F238E27FC236}">
                <a16:creationId xmlns="" xmlns:a16="http://schemas.microsoft.com/office/drawing/2014/main" id="{BCB3AA4A-DB44-434B-A7D8-F7A65117A170}"/>
              </a:ext>
            </a:extLst>
          </p:cNvPr>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Veldindeling 6 tegen 6 – O8 t/m O10:</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Tree>
    <p:extLst>
      <p:ext uri="{BB962C8B-B14F-4D97-AF65-F5344CB8AC3E}">
        <p14:creationId xmlns:p14="http://schemas.microsoft.com/office/powerpoint/2010/main" val="95182922"/>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s, voetbal, veld, buiten&#10;&#10;Automatisch gegenereerde beschrijving">
            <a:extLst>
              <a:ext uri="{FF2B5EF4-FFF2-40B4-BE49-F238E27FC236}">
                <a16:creationId xmlns="" xmlns:a16="http://schemas.microsoft.com/office/drawing/2014/main" id="{54F712C7-9817-4ACA-BCE3-0EAED18ECBA9}"/>
              </a:ext>
            </a:extLst>
          </p:cNvPr>
          <p:cNvPicPr>
            <a:picLocks noChangeAspect="1"/>
          </p:cNvPicPr>
          <p:nvPr/>
        </p:nvPicPr>
        <p:blipFill rotWithShape="1">
          <a:blip r:embed="rId3">
            <a:extLst>
              <a:ext uri="{28A0092B-C50C-407E-A947-70E740481C1C}">
                <a14:useLocalDpi xmlns:a14="http://schemas.microsoft.com/office/drawing/2010/main" val="0"/>
              </a:ext>
            </a:extLst>
          </a:blip>
          <a:srcRect l="16664" r="15900"/>
          <a:stretch/>
        </p:blipFill>
        <p:spPr>
          <a:xfrm>
            <a:off x="0" y="38966"/>
            <a:ext cx="15910560" cy="13753234"/>
          </a:xfrm>
          <a:prstGeom prst="rect">
            <a:avLst/>
          </a:prstGeom>
        </p:spPr>
      </p:pic>
      <p:pic>
        <p:nvPicPr>
          <p:cNvPr id="4" name="Afbeelding 3" descr="Untitled-2-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5313" y="-102718"/>
            <a:ext cx="16895441" cy="13894918"/>
          </a:xfrm>
          <a:prstGeom prst="rect">
            <a:avLst/>
          </a:prstGeom>
        </p:spPr>
      </p:pic>
      <p:sp>
        <p:nvSpPr>
          <p:cNvPr id="327" name="Shape 327"/>
          <p:cNvSpPr/>
          <p:nvPr/>
        </p:nvSpPr>
        <p:spPr>
          <a:xfrm>
            <a:off x="12834779" y="373496"/>
            <a:ext cx="11082361" cy="5599834"/>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p>
            <a:pPr algn="r" defTabSz="457200">
              <a:lnSpc>
                <a:spcPct val="120000"/>
              </a:lnSpc>
              <a:defRPr sz="8000" b="1">
                <a:solidFill>
                  <a:srgbClr val="FFFFFF"/>
                </a:solidFill>
                <a:latin typeface="Arial"/>
                <a:ea typeface="Arial"/>
                <a:cs typeface="Arial"/>
                <a:sym typeface="Arial"/>
              </a:defRPr>
            </a:pPr>
            <a:r>
              <a:rPr lang="nl-NL" sz="8800" dirty="0"/>
              <a:t>PUPILLENVOETBAL</a:t>
            </a:r>
          </a:p>
          <a:p>
            <a:pPr algn="r" defTabSz="457200">
              <a:lnSpc>
                <a:spcPct val="120000"/>
              </a:lnSpc>
              <a:defRPr sz="8000" b="1">
                <a:solidFill>
                  <a:srgbClr val="FFFFFF"/>
                </a:solidFill>
                <a:latin typeface="Arial"/>
                <a:ea typeface="Arial"/>
                <a:cs typeface="Arial"/>
                <a:sym typeface="Arial"/>
              </a:defRPr>
            </a:pPr>
            <a:r>
              <a:rPr lang="nl-NL" sz="7200" i="1" dirty="0"/>
              <a:t>PLEZIER EN</a:t>
            </a:r>
          </a:p>
          <a:p>
            <a:pPr algn="r" defTabSz="457200">
              <a:lnSpc>
                <a:spcPct val="120000"/>
              </a:lnSpc>
              <a:defRPr sz="8000" b="1">
                <a:solidFill>
                  <a:srgbClr val="FFFFFF"/>
                </a:solidFill>
                <a:latin typeface="Arial"/>
                <a:ea typeface="Arial"/>
                <a:cs typeface="Arial"/>
                <a:sym typeface="Arial"/>
              </a:defRPr>
            </a:pPr>
            <a:r>
              <a:rPr lang="nl-NL" sz="7200" i="1" dirty="0"/>
              <a:t>ONTWIKKELING</a:t>
            </a:r>
          </a:p>
          <a:p>
            <a:pPr algn="r" defTabSz="457200">
              <a:lnSpc>
                <a:spcPct val="120000"/>
              </a:lnSpc>
              <a:defRPr sz="8000" b="1">
                <a:solidFill>
                  <a:srgbClr val="FFFFFF"/>
                </a:solidFill>
                <a:latin typeface="Arial"/>
                <a:ea typeface="Arial"/>
                <a:cs typeface="Arial"/>
                <a:sym typeface="Arial"/>
              </a:defRPr>
            </a:pPr>
            <a:r>
              <a:rPr lang="nl-NL" sz="7200" i="1" dirty="0"/>
              <a:t>VOOROP</a:t>
            </a:r>
            <a:endParaRPr sz="2000" i="1" dirty="0"/>
          </a:p>
        </p:txBody>
      </p:sp>
      <p:pic>
        <p:nvPicPr>
          <p:cNvPr id="7" name="Afbeelding 6">
            <a:extLst>
              <a:ext uri="{FF2B5EF4-FFF2-40B4-BE49-F238E27FC236}">
                <a16:creationId xmlns="" xmlns:a16="http://schemas.microsoft.com/office/drawing/2014/main" id="{BA0CDC26-DF14-4A2A-AAA0-BCB1220F67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84752" y="10992090"/>
            <a:ext cx="7698137" cy="3256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3000"/>
    </mc:Choice>
    <mc:Fallback xmlns="">
      <p:transition spd="slow"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8785258"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omgeving</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9" name="TextBox 8"/>
          <p:cNvSpPr txBox="1"/>
          <p:nvPr/>
        </p:nvSpPr>
        <p:spPr>
          <a:xfrm>
            <a:off x="0" y="3382312"/>
            <a:ext cx="10100425" cy="877454"/>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defTabSz="457200">
              <a:lnSpc>
                <a:spcPct val="120000"/>
              </a:lnSpc>
              <a:defRPr sz="4000" b="1">
                <a:solidFill>
                  <a:srgbClr val="F36D20"/>
                </a:solidFill>
                <a:latin typeface="Arial"/>
                <a:ea typeface="Arial"/>
                <a:cs typeface="Arial"/>
                <a:sym typeface="Arial"/>
              </a:defRPr>
            </a:pPr>
            <a:endParaRPr lang="nl-NL" dirty="0"/>
          </a:p>
        </p:txBody>
      </p:sp>
      <p:grpSp>
        <p:nvGrpSpPr>
          <p:cNvPr id="13" name="Groep 12">
            <a:extLst>
              <a:ext uri="{FF2B5EF4-FFF2-40B4-BE49-F238E27FC236}">
                <a16:creationId xmlns="" xmlns:a16="http://schemas.microsoft.com/office/drawing/2014/main" id="{8F2A3AF4-917E-40F1-B613-F3A7A572DEFD}"/>
              </a:ext>
            </a:extLst>
          </p:cNvPr>
          <p:cNvGrpSpPr/>
          <p:nvPr/>
        </p:nvGrpSpPr>
        <p:grpSpPr>
          <a:xfrm>
            <a:off x="2463005" y="3112255"/>
            <a:ext cx="19457990" cy="9728996"/>
            <a:chOff x="2463005" y="3112255"/>
            <a:chExt cx="19457990" cy="9728996"/>
          </a:xfrm>
        </p:grpSpPr>
        <p:pic>
          <p:nvPicPr>
            <p:cNvPr id="10" name="Afbeelding 9">
              <a:extLst>
                <a:ext uri="{FF2B5EF4-FFF2-40B4-BE49-F238E27FC236}">
                  <a16:creationId xmlns="" xmlns:a16="http://schemas.microsoft.com/office/drawing/2014/main" id="{59733F1A-CE0C-412B-91BE-1CECD135756A}"/>
                </a:ext>
              </a:extLst>
            </p:cNvPr>
            <p:cNvPicPr>
              <a:picLocks noChangeAspect="1"/>
            </p:cNvPicPr>
            <p:nvPr/>
          </p:nvPicPr>
          <p:blipFill>
            <a:blip r:embed="rId4"/>
            <a:stretch>
              <a:fillRect/>
            </a:stretch>
          </p:blipFill>
          <p:spPr>
            <a:xfrm>
              <a:off x="2463005" y="3112255"/>
              <a:ext cx="19457990" cy="9728996"/>
            </a:xfrm>
            <a:prstGeom prst="rect">
              <a:avLst/>
            </a:prstGeom>
          </p:spPr>
        </p:pic>
        <p:sp>
          <p:nvSpPr>
            <p:cNvPr id="12" name="Rechthoek 11">
              <a:extLst>
                <a:ext uri="{FF2B5EF4-FFF2-40B4-BE49-F238E27FC236}">
                  <a16:creationId xmlns="" xmlns:a16="http://schemas.microsoft.com/office/drawing/2014/main" id="{865DD14C-113E-41D6-9F2C-C2B7E988C5F4}"/>
                </a:ext>
              </a:extLst>
            </p:cNvPr>
            <p:cNvSpPr/>
            <p:nvPr/>
          </p:nvSpPr>
          <p:spPr>
            <a:xfrm rot="20192192">
              <a:off x="18984829" y="5983322"/>
              <a:ext cx="569867" cy="6222658"/>
            </a:xfrm>
            <a:prstGeom prst="rect">
              <a:avLst/>
            </a:prstGeom>
            <a:no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3000" b="1" i="0" u="none" strike="noStrike" cap="none" spc="0" normalizeH="0" baseline="0" dirty="0">
                  <a:ln>
                    <a:noFill/>
                  </a:ln>
                  <a:solidFill>
                    <a:srgbClr val="0070C0"/>
                  </a:solidFill>
                  <a:effectLst/>
                  <a:uFillTx/>
                  <a:latin typeface="+mn-lt"/>
                  <a:ea typeface="+mn-ea"/>
                  <a:cs typeface="+mn-cs"/>
                  <a:sym typeface="Helvetica Light"/>
                </a:rPr>
                <a:t>Ouders                          </a:t>
              </a:r>
              <a:r>
                <a:rPr kumimoji="0" lang="nl-NL" sz="3000" b="1" i="0" u="none" strike="noStrike" cap="none" spc="0" normalizeH="0" baseline="0" dirty="0" err="1">
                  <a:ln>
                    <a:noFill/>
                  </a:ln>
                  <a:solidFill>
                    <a:srgbClr val="0070C0"/>
                  </a:solidFill>
                  <a:effectLst/>
                  <a:uFillTx/>
                  <a:latin typeface="+mn-lt"/>
                  <a:ea typeface="+mn-ea"/>
                  <a:cs typeface="+mn-cs"/>
                  <a:sym typeface="Helvetica Light"/>
                </a:rPr>
                <a:t>Ouders</a:t>
              </a:r>
              <a:endParaRPr kumimoji="0" lang="nl-NL" sz="3000" b="1" i="0" u="none" strike="noStrike" cap="none" spc="0" normalizeH="0" baseline="0" dirty="0">
                <a:ln>
                  <a:noFill/>
                </a:ln>
                <a:solidFill>
                  <a:srgbClr val="0070C0"/>
                </a:solidFill>
                <a:effectLst/>
                <a:uFillTx/>
                <a:latin typeface="+mn-lt"/>
                <a:ea typeface="+mn-ea"/>
                <a:cs typeface="+mn-cs"/>
                <a:sym typeface="Helvetica Light"/>
              </a:endParaRPr>
            </a:p>
          </p:txBody>
        </p:sp>
      </p:grpSp>
      <p:sp>
        <p:nvSpPr>
          <p:cNvPr id="16" name="TextBox 8">
            <a:extLst>
              <a:ext uri="{FF2B5EF4-FFF2-40B4-BE49-F238E27FC236}">
                <a16:creationId xmlns="" xmlns:a16="http://schemas.microsoft.com/office/drawing/2014/main" id="{78C8F939-6B89-4363-977D-3F1D083AB573}"/>
              </a:ext>
            </a:extLst>
          </p:cNvPr>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Veldindeling 8 tegen 8 - O11 en O12:</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Tree>
    <p:extLst>
      <p:ext uri="{BB962C8B-B14F-4D97-AF65-F5344CB8AC3E}">
        <p14:creationId xmlns:p14="http://schemas.microsoft.com/office/powerpoint/2010/main" val="3743672005"/>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pdf"/>
          <p:cNvPicPr>
            <a:picLocks noChangeAspect="1"/>
          </p:cNvPicPr>
          <p:nvPr/>
        </p:nvPicPr>
        <p:blipFill rotWithShape="1">
          <a:blip r:embed="rId2" cstate="print">
            <a:extLst>
              <a:ext uri="{28A0092B-C50C-407E-A947-70E740481C1C}">
                <a14:useLocalDpi xmlns:a14="http://schemas.microsoft.com/office/drawing/2010/main" val="0"/>
              </a:ext>
            </a:extLst>
          </a:blip>
          <a:srcRect l="16424" t="617" r="1262" b="18324"/>
          <a:stretch/>
        </p:blipFill>
        <p:spPr>
          <a:xfrm>
            <a:off x="0" y="1"/>
            <a:ext cx="21691600" cy="14198600"/>
          </a:xfrm>
          <a:prstGeom prst="rect">
            <a:avLst/>
          </a:prstGeom>
          <a:ln w="3175">
            <a:miter lim="400000"/>
          </a:ln>
        </p:spPr>
      </p:pic>
      <p:pic>
        <p:nvPicPr>
          <p:cNvPr id="6" name="Afbeelding 5" descr="KNV_geveldoek3-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6787" y="3164059"/>
            <a:ext cx="6041884" cy="6186624"/>
          </a:xfrm>
          <a:prstGeom prst="rect">
            <a:avLst/>
          </a:prstGeom>
        </p:spPr>
      </p:pic>
      <p:sp>
        <p:nvSpPr>
          <p:cNvPr id="430" name="Shape 430"/>
          <p:cNvSpPr/>
          <p:nvPr/>
        </p:nvSpPr>
        <p:spPr>
          <a:xfrm>
            <a:off x="18335624" y="10644627"/>
            <a:ext cx="5369025" cy="2410719"/>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8000" b="1">
                <a:solidFill>
                  <a:srgbClr val="FFFFFF"/>
                </a:solidFill>
                <a:latin typeface="Arial"/>
                <a:ea typeface="Arial"/>
                <a:cs typeface="Arial"/>
                <a:sym typeface="Arial"/>
              </a:defRPr>
            </a:lvl1pPr>
          </a:lstStyle>
          <a:p>
            <a:r>
              <a:rPr dirty="0"/>
              <a:t>BEDANKT</a:t>
            </a:r>
          </a:p>
        </p:txBody>
      </p:sp>
      <p:sp>
        <p:nvSpPr>
          <p:cNvPr id="9" name="TextBox 8"/>
          <p:cNvSpPr txBox="1"/>
          <p:nvPr/>
        </p:nvSpPr>
        <p:spPr>
          <a:xfrm>
            <a:off x="25831800" y="-11430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p:cNvSpPr txBox="1"/>
          <p:nvPr/>
        </p:nvSpPr>
        <p:spPr>
          <a:xfrm>
            <a:off x="-2260600" y="20066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asted-image.pdf"/>
          <p:cNvPicPr>
            <a:picLocks noChangeAspect="1"/>
          </p:cNvPicPr>
          <p:nvPr/>
        </p:nvPicPr>
        <p:blipFill>
          <a:blip r:embed="rId4" cstate="print"/>
          <a:stretch>
            <a:fillRect/>
          </a:stretch>
        </p:blipFill>
        <p:spPr>
          <a:xfrm>
            <a:off x="-335154" y="-4637314"/>
            <a:ext cx="24769954" cy="23121257"/>
          </a:xfrm>
          <a:prstGeom prst="rect">
            <a:avLst/>
          </a:prstGeom>
          <a:ln w="3175">
            <a:miter lim="400000"/>
          </a:ln>
        </p:spPr>
      </p:pic>
      <p:sp>
        <p:nvSpPr>
          <p:cNvPr id="11" name="TextBox 10"/>
          <p:cNvSpPr txBox="1"/>
          <p:nvPr/>
        </p:nvSpPr>
        <p:spPr>
          <a:xfrm>
            <a:off x="-660400" y="68072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kstvak 1">
            <a:extLst>
              <a:ext uri="{FF2B5EF4-FFF2-40B4-BE49-F238E27FC236}">
                <a16:creationId xmlns="" xmlns:a16="http://schemas.microsoft.com/office/drawing/2014/main" id="{B29AECD2-454A-4B07-B62B-B2D30DEF2BE1}"/>
              </a:ext>
            </a:extLst>
          </p:cNvPr>
          <p:cNvSpPr txBox="1"/>
          <p:nvPr/>
        </p:nvSpPr>
        <p:spPr>
          <a:xfrm>
            <a:off x="18603249" y="9600357"/>
            <a:ext cx="5369025" cy="38015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nl-NL" sz="8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Light"/>
              </a:rPr>
              <a:t>Passend wedstrijd-aanbod!</a:t>
            </a:r>
          </a:p>
        </p:txBody>
      </p:sp>
    </p:spTree>
    <p:extLst>
      <p:ext uri="{BB962C8B-B14F-4D97-AF65-F5344CB8AC3E}">
        <p14:creationId xmlns:p14="http://schemas.microsoft.com/office/powerpoint/2010/main" val="3321790913"/>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11178541"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 wedstrijdaanbod</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Passend wedstrijdaanbod:</a:t>
            </a:r>
            <a:br>
              <a:rPr lang="nl-NL" sz="4000" b="1" dirty="0">
                <a:solidFill>
                  <a:srgbClr val="25377F"/>
                </a:solidFill>
                <a:latin typeface="Arial"/>
                <a:cs typeface="Arial"/>
              </a:rPr>
            </a:br>
            <a:endParaRPr lang="nl-NL" sz="4000" b="1"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27" name="pasted-image.pdf">
            <a:extLst>
              <a:ext uri="{FF2B5EF4-FFF2-40B4-BE49-F238E27FC236}">
                <a16:creationId xmlns="" xmlns:a16="http://schemas.microsoft.com/office/drawing/2014/main" id="{153AEF5E-09AA-4C14-9804-138D6035F38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010357" y="6341698"/>
            <a:ext cx="3448420" cy="1899949"/>
          </a:xfrm>
          <a:prstGeom prst="rect">
            <a:avLst/>
          </a:prstGeom>
          <a:ln w="3175">
            <a:miter lim="400000"/>
          </a:ln>
        </p:spPr>
      </p:pic>
      <p:pic>
        <p:nvPicPr>
          <p:cNvPr id="29" name="pasted-image.pdf">
            <a:extLst>
              <a:ext uri="{FF2B5EF4-FFF2-40B4-BE49-F238E27FC236}">
                <a16:creationId xmlns="" xmlns:a16="http://schemas.microsoft.com/office/drawing/2014/main" id="{A49CCFE2-965E-46DD-8BB6-5B9477530571}"/>
              </a:ext>
            </a:extLst>
          </p:cNvPr>
          <p:cNvPicPr>
            <a:picLocks noChangeAspect="1"/>
          </p:cNvPicPr>
          <p:nvPr/>
        </p:nvPicPr>
        <p:blipFill>
          <a:blip r:embed="rId5" cstate="print">
            <a:extLst>
              <a:ext uri="{28A0092B-C50C-407E-A947-70E740481C1C}">
                <a14:useLocalDpi xmlns:a14="http://schemas.microsoft.com/office/drawing/2010/main"/>
              </a:ext>
            </a:extLst>
          </a:blip>
          <a:srcRect t="17358"/>
          <a:stretch>
            <a:fillRect/>
          </a:stretch>
        </p:blipFill>
        <p:spPr>
          <a:xfrm>
            <a:off x="7495028" y="6375703"/>
            <a:ext cx="3236506" cy="2626922"/>
          </a:xfrm>
          <a:prstGeom prst="rect">
            <a:avLst/>
          </a:prstGeom>
          <a:ln w="3175">
            <a:miter lim="400000"/>
          </a:ln>
        </p:spPr>
      </p:pic>
      <p:sp>
        <p:nvSpPr>
          <p:cNvPr id="32" name="Shape 184">
            <a:extLst>
              <a:ext uri="{FF2B5EF4-FFF2-40B4-BE49-F238E27FC236}">
                <a16:creationId xmlns="" xmlns:a16="http://schemas.microsoft.com/office/drawing/2014/main" id="{5C9E870C-43F1-463D-A6DA-67EF1CED41A0}"/>
              </a:ext>
            </a:extLst>
          </p:cNvPr>
          <p:cNvSpPr/>
          <p:nvPr/>
        </p:nvSpPr>
        <p:spPr>
          <a:xfrm>
            <a:off x="4851713" y="5664715"/>
            <a:ext cx="1765707" cy="492923"/>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F36D20"/>
                </a:solidFill>
              </a:rPr>
              <a:t>Competitie</a:t>
            </a:r>
          </a:p>
        </p:txBody>
      </p:sp>
      <p:sp>
        <p:nvSpPr>
          <p:cNvPr id="34" name="Shape 189">
            <a:extLst>
              <a:ext uri="{FF2B5EF4-FFF2-40B4-BE49-F238E27FC236}">
                <a16:creationId xmlns="" xmlns:a16="http://schemas.microsoft.com/office/drawing/2014/main" id="{0CEE8F0B-CBCD-46F6-8822-D98ADF79E792}"/>
              </a:ext>
            </a:extLst>
          </p:cNvPr>
          <p:cNvSpPr/>
          <p:nvPr/>
        </p:nvSpPr>
        <p:spPr>
          <a:xfrm>
            <a:off x="8159895" y="5643939"/>
            <a:ext cx="1906772" cy="492923"/>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F36D20"/>
                </a:solidFill>
              </a:rPr>
              <a:t>Klassement</a:t>
            </a:r>
          </a:p>
        </p:txBody>
      </p:sp>
      <p:pic>
        <p:nvPicPr>
          <p:cNvPr id="37" name="Afbeelding 6" descr="voetballer3.png">
            <a:extLst>
              <a:ext uri="{FF2B5EF4-FFF2-40B4-BE49-F238E27FC236}">
                <a16:creationId xmlns="" xmlns:a16="http://schemas.microsoft.com/office/drawing/2014/main" id="{CB51E53A-2F42-482F-B0C7-345F60E21C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113257" y="3593971"/>
            <a:ext cx="6720612" cy="8697265"/>
          </a:xfrm>
          <a:prstGeom prst="rect">
            <a:avLst/>
          </a:prstGeom>
        </p:spPr>
      </p:pic>
    </p:spTree>
    <p:extLst>
      <p:ext uri="{BB962C8B-B14F-4D97-AF65-F5344CB8AC3E}">
        <p14:creationId xmlns:p14="http://schemas.microsoft.com/office/powerpoint/2010/main" val="3482139440"/>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11178541"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 wedstrijdaanbod</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Competitie en klassement:</a:t>
            </a:r>
            <a:br>
              <a:rPr lang="nl-NL" sz="4000" b="1" dirty="0">
                <a:solidFill>
                  <a:srgbClr val="25377F"/>
                </a:solidFill>
                <a:latin typeface="Arial"/>
                <a:cs typeface="Arial"/>
              </a:rPr>
            </a:br>
            <a:endParaRPr lang="nl-NL" sz="4000" b="1"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8" name="TextBox 2">
            <a:extLst>
              <a:ext uri="{FF2B5EF4-FFF2-40B4-BE49-F238E27FC236}">
                <a16:creationId xmlns="" xmlns:a16="http://schemas.microsoft.com/office/drawing/2014/main" id="{98291214-3552-493E-BD87-18E539209992}"/>
              </a:ext>
            </a:extLst>
          </p:cNvPr>
          <p:cNvSpPr txBox="1"/>
          <p:nvPr/>
        </p:nvSpPr>
        <p:spPr>
          <a:xfrm>
            <a:off x="1638385" y="4400736"/>
            <a:ext cx="21532533" cy="8113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lnSpc>
                <a:spcPct val="90000"/>
              </a:lnSpc>
            </a:pPr>
            <a:r>
              <a:rPr lang="nl-NL" sz="3400" b="1" dirty="0">
                <a:solidFill>
                  <a:srgbClr val="F36D20"/>
                </a:solidFill>
                <a:latin typeface="Arial"/>
                <a:cs typeface="Arial"/>
              </a:rPr>
              <a:t>Gelijkwaardige wedstrijden en competities </a:t>
            </a:r>
          </a:p>
          <a:p>
            <a:pPr algn="l">
              <a:lnSpc>
                <a:spcPct val="90000"/>
              </a:lnSpc>
            </a:pPr>
            <a:r>
              <a:rPr lang="nl-NL" sz="3400" dirty="0">
                <a:solidFill>
                  <a:srgbClr val="1C266C"/>
                </a:solidFill>
                <a:latin typeface="Arial"/>
                <a:cs typeface="Arial"/>
              </a:rPr>
              <a:t>Een leuk en passend wedstrijdaanbod is het leukst en helpt pupillen enorm in hun ontwikkeling! Vanaf het seizoen 2017/’18 biedt de KNVB pupillen van O.8 t/m O.12 een zogenaamde geboortejaarcompetitie aan. Deze geboortejaarcompetitie (niet verplicht) zorgt ervoor dat spelers die met en tegen elkaar spelen gelijkwaardiger zijn en ook de speelsterkte per team beter kan worden bepaald.</a:t>
            </a:r>
          </a:p>
          <a:p>
            <a:pPr algn="l">
              <a:lnSpc>
                <a:spcPct val="90000"/>
              </a:lnSpc>
            </a:pPr>
            <a:endParaRPr lang="nl-NL" sz="3400" dirty="0">
              <a:solidFill>
                <a:srgbClr val="1C266C"/>
              </a:solidFill>
              <a:latin typeface="Arial"/>
              <a:cs typeface="Arial"/>
            </a:endParaRPr>
          </a:p>
          <a:p>
            <a:pPr algn="l">
              <a:lnSpc>
                <a:spcPct val="90000"/>
              </a:lnSpc>
            </a:pPr>
            <a:r>
              <a:rPr lang="nl-NL" sz="3400" b="1" dirty="0">
                <a:solidFill>
                  <a:srgbClr val="F36D20"/>
                </a:solidFill>
                <a:latin typeface="Arial"/>
                <a:cs typeface="Arial"/>
              </a:rPr>
              <a:t>Voetbalpakket</a:t>
            </a:r>
          </a:p>
          <a:p>
            <a:pPr algn="l">
              <a:lnSpc>
                <a:spcPct val="90000"/>
              </a:lnSpc>
            </a:pPr>
            <a:r>
              <a:rPr lang="nl-NL" sz="3400" dirty="0">
                <a:solidFill>
                  <a:srgbClr val="1C266C"/>
                </a:solidFill>
                <a:latin typeface="Arial"/>
                <a:cs typeface="Arial"/>
              </a:rPr>
              <a:t>Iedere pupil speelt minimaal 25 wedstrijden per seizoen.  </a:t>
            </a:r>
          </a:p>
          <a:p>
            <a:pPr algn="l">
              <a:lnSpc>
                <a:spcPct val="90000"/>
              </a:lnSpc>
            </a:pPr>
            <a:endParaRPr lang="nl-NL" sz="3400" dirty="0">
              <a:solidFill>
                <a:srgbClr val="1C266C"/>
              </a:solidFill>
              <a:latin typeface="Arial"/>
              <a:cs typeface="Arial"/>
            </a:endParaRPr>
          </a:p>
          <a:p>
            <a:pPr algn="l">
              <a:lnSpc>
                <a:spcPct val="90000"/>
              </a:lnSpc>
            </a:pPr>
            <a:r>
              <a:rPr lang="nl-NL" sz="3400" b="1" dirty="0">
                <a:solidFill>
                  <a:srgbClr val="F36D20"/>
                </a:solidFill>
                <a:latin typeface="Arial"/>
                <a:cs typeface="Arial"/>
              </a:rPr>
              <a:t>Indelen van teams in gelijkwaardige poules </a:t>
            </a:r>
          </a:p>
          <a:p>
            <a:pPr algn="l">
              <a:lnSpc>
                <a:spcPct val="90000"/>
              </a:lnSpc>
            </a:pPr>
            <a:r>
              <a:rPr lang="nl-NL" sz="3400" dirty="0">
                <a:solidFill>
                  <a:srgbClr val="1C266C"/>
                </a:solidFill>
                <a:latin typeface="Arial"/>
                <a:cs typeface="Arial"/>
              </a:rPr>
              <a:t>Door poules tijdens een seizoen één of meerdere keren te gaan herindelen wordt er naar gestreefd tot steeds gelijkwaardigere teams in een poule te komen waardoor er door elk team wedstrijden gewonnen, en dus ook  verloren, kunnen worden.</a:t>
            </a:r>
          </a:p>
          <a:p>
            <a:pPr algn="l">
              <a:lnSpc>
                <a:spcPct val="90000"/>
              </a:lnSpc>
            </a:pPr>
            <a:endParaRPr lang="nl-NL" sz="3400" dirty="0">
              <a:solidFill>
                <a:srgbClr val="1C266C"/>
              </a:solidFill>
              <a:latin typeface="Arial"/>
              <a:cs typeface="Arial"/>
            </a:endParaRPr>
          </a:p>
          <a:p>
            <a:pPr algn="l">
              <a:lnSpc>
                <a:spcPct val="90000"/>
              </a:lnSpc>
            </a:pPr>
            <a:r>
              <a:rPr lang="nl-NL" sz="3400" b="1" dirty="0">
                <a:solidFill>
                  <a:srgbClr val="F36D20"/>
                </a:solidFill>
                <a:latin typeface="Arial"/>
                <a:cs typeface="Arial"/>
              </a:rPr>
              <a:t>Lichtingen en vrije inschrijving</a:t>
            </a:r>
          </a:p>
          <a:p>
            <a:pPr algn="l">
              <a:lnSpc>
                <a:spcPct val="90000"/>
              </a:lnSpc>
            </a:pPr>
            <a:r>
              <a:rPr lang="nl-NL" sz="3400" dirty="0">
                <a:solidFill>
                  <a:srgbClr val="1C266C"/>
                </a:solidFill>
                <a:latin typeface="Arial"/>
                <a:cs typeface="Arial"/>
              </a:rPr>
              <a:t>Verenigingen kunnen teams vrij inschrijven maar dienen dit gelijkmatig over de aangeboden speelniveaus te verdelen. </a:t>
            </a:r>
          </a:p>
        </p:txBody>
      </p:sp>
      <p:pic>
        <p:nvPicPr>
          <p:cNvPr id="10" name="pasted-image.pdf">
            <a:extLst>
              <a:ext uri="{FF2B5EF4-FFF2-40B4-BE49-F238E27FC236}">
                <a16:creationId xmlns="" xmlns:a16="http://schemas.microsoft.com/office/drawing/2014/main" id="{FADF627C-7E38-400D-A7FA-FBCF7F03E2F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859343" y="3078818"/>
            <a:ext cx="2238241" cy="1233186"/>
          </a:xfrm>
          <a:prstGeom prst="rect">
            <a:avLst/>
          </a:prstGeom>
          <a:ln w="3175">
            <a:miter lim="400000"/>
          </a:ln>
        </p:spPr>
      </p:pic>
      <p:pic>
        <p:nvPicPr>
          <p:cNvPr id="11" name="pasted-image.pdf">
            <a:extLst>
              <a:ext uri="{FF2B5EF4-FFF2-40B4-BE49-F238E27FC236}">
                <a16:creationId xmlns="" xmlns:a16="http://schemas.microsoft.com/office/drawing/2014/main" id="{8713ADF8-6C05-4652-99F8-260E1D05F51F}"/>
              </a:ext>
            </a:extLst>
          </p:cNvPr>
          <p:cNvPicPr>
            <a:picLocks noChangeAspect="1"/>
          </p:cNvPicPr>
          <p:nvPr/>
        </p:nvPicPr>
        <p:blipFill>
          <a:blip r:embed="rId5" cstate="print">
            <a:extLst>
              <a:ext uri="{28A0092B-C50C-407E-A947-70E740481C1C}">
                <a14:useLocalDpi xmlns:a14="http://schemas.microsoft.com/office/drawing/2010/main"/>
              </a:ext>
            </a:extLst>
          </a:blip>
          <a:srcRect t="17358"/>
          <a:stretch>
            <a:fillRect/>
          </a:stretch>
        </p:blipFill>
        <p:spPr>
          <a:xfrm>
            <a:off x="9345093" y="3112822"/>
            <a:ext cx="2100695" cy="1705037"/>
          </a:xfrm>
          <a:prstGeom prst="rect">
            <a:avLst/>
          </a:prstGeom>
          <a:ln w="3175">
            <a:miter lim="400000"/>
          </a:ln>
        </p:spPr>
      </p:pic>
    </p:spTree>
    <p:extLst>
      <p:ext uri="{BB962C8B-B14F-4D97-AF65-F5344CB8AC3E}">
        <p14:creationId xmlns:p14="http://schemas.microsoft.com/office/powerpoint/2010/main" val="3375461593"/>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anim calcmode="lin" valueType="num">
                                      <p:cBhvr>
                                        <p:cTn id="2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9" dur="500" fill="hold"/>
                                        <p:tgtEl>
                                          <p:spTgt spid="8">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anim calcmode="lin" valueType="num">
                                      <p:cBhvr>
                                        <p:cTn id="3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4"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anim calcmode="lin" valueType="num">
                                      <p:cBhvr additive="base">
                                        <p:cTn id="3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 calcmode="lin" valueType="num">
                                      <p:cBhvr additive="base">
                                        <p:cTn id="4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11178541"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 wedstrijdaanbod</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201016"/>
            <a:ext cx="22042897"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b="1" dirty="0">
                <a:solidFill>
                  <a:srgbClr val="25377F"/>
                </a:solidFill>
                <a:latin typeface="Arial"/>
                <a:cs typeface="Arial"/>
              </a:rPr>
              <a:t>Competitie en klassement:</a:t>
            </a:r>
            <a:br>
              <a:rPr lang="nl-NL" sz="4000" b="1" dirty="0">
                <a:solidFill>
                  <a:srgbClr val="25377F"/>
                </a:solidFill>
                <a:latin typeface="Arial"/>
                <a:cs typeface="Arial"/>
              </a:rPr>
            </a:br>
            <a:endParaRPr lang="nl-NL" sz="4000" b="1"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8" name="TextBox 2">
            <a:extLst>
              <a:ext uri="{FF2B5EF4-FFF2-40B4-BE49-F238E27FC236}">
                <a16:creationId xmlns="" xmlns:a16="http://schemas.microsoft.com/office/drawing/2014/main" id="{98291214-3552-493E-BD87-18E539209992}"/>
              </a:ext>
            </a:extLst>
          </p:cNvPr>
          <p:cNvSpPr txBox="1"/>
          <p:nvPr/>
        </p:nvSpPr>
        <p:spPr>
          <a:xfrm>
            <a:off x="1638385" y="4358206"/>
            <a:ext cx="21532533" cy="8113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lnSpc>
                <a:spcPct val="90000"/>
              </a:lnSpc>
            </a:pPr>
            <a:r>
              <a:rPr lang="nl-NL" sz="3400" b="1" dirty="0">
                <a:solidFill>
                  <a:srgbClr val="F36D20"/>
                </a:solidFill>
                <a:latin typeface="Arial"/>
                <a:cs typeface="Arial"/>
              </a:rPr>
              <a:t>Dispensatie</a:t>
            </a:r>
          </a:p>
          <a:p>
            <a:pPr algn="l">
              <a:lnSpc>
                <a:spcPct val="90000"/>
              </a:lnSpc>
            </a:pPr>
            <a:r>
              <a:rPr lang="nl-NL" sz="3400" dirty="0">
                <a:solidFill>
                  <a:srgbClr val="1C266C"/>
                </a:solidFill>
                <a:latin typeface="Arial"/>
                <a:cs typeface="Arial"/>
              </a:rPr>
              <a:t>Bij 6 tegen 6 wordt per team één dispensatie verleend. Bij 8 tegen 8 zijn dat twee en bij 11 tegen 11 mogen dat er drie zijn. Meisjes die in een jongensteam uitkomen mogen één jaar ouder zijn dan de leeftijdscategorie waarin de jongens uitkomen.</a:t>
            </a:r>
          </a:p>
          <a:p>
            <a:pPr algn="l">
              <a:lnSpc>
                <a:spcPct val="90000"/>
              </a:lnSpc>
            </a:pPr>
            <a:endParaRPr lang="nl-NL" sz="3400"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Uitslagen en standen 6 tegen 6</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Uitslagen moeten na elke wedstrijd doorgegeven worden i.v.m. eventuele herindeling, maar worden, </a:t>
            </a:r>
          </a:p>
          <a:p>
            <a:pPr lvl="1" indent="0" algn="l">
              <a:lnSpc>
                <a:spcPct val="90000"/>
              </a:lnSpc>
            </a:pPr>
            <a:r>
              <a:rPr lang="nl-NL" sz="3400" dirty="0">
                <a:solidFill>
                  <a:srgbClr val="1C266C"/>
                </a:solidFill>
                <a:latin typeface="Arial"/>
                <a:cs typeface="Arial"/>
              </a:rPr>
              <a:t>net als standen, niet getoond.</a:t>
            </a:r>
          </a:p>
          <a:p>
            <a:pPr lvl="1" indent="0" algn="l">
              <a:lnSpc>
                <a:spcPct val="90000"/>
              </a:lnSpc>
            </a:pPr>
            <a:endParaRPr lang="nl-NL" sz="3400" dirty="0">
              <a:solidFill>
                <a:srgbClr val="1C266C"/>
              </a:solidFill>
              <a:latin typeface="Arial"/>
              <a:cs typeface="Arial"/>
            </a:endParaRPr>
          </a:p>
          <a:p>
            <a:pPr lvl="1" indent="0" algn="l">
              <a:lnSpc>
                <a:spcPct val="90000"/>
              </a:lnSpc>
            </a:pPr>
            <a:r>
              <a:rPr lang="nl-NL" sz="3400" b="1" dirty="0">
                <a:solidFill>
                  <a:srgbClr val="F36D20"/>
                </a:solidFill>
                <a:latin typeface="Arial"/>
                <a:cs typeface="Arial"/>
              </a:rPr>
              <a:t>Uitslagen en standen 8 tegen 8</a:t>
            </a:r>
            <a:endParaRPr lang="nl-NL" sz="3400" dirty="0">
              <a:solidFill>
                <a:srgbClr val="F36D20"/>
              </a:solidFill>
              <a:latin typeface="Arial"/>
              <a:cs typeface="Arial"/>
            </a:endParaRPr>
          </a:p>
          <a:p>
            <a:pPr lvl="1" indent="0" algn="l">
              <a:lnSpc>
                <a:spcPct val="90000"/>
              </a:lnSpc>
            </a:pPr>
            <a:r>
              <a:rPr lang="nl-NL" sz="3400" dirty="0">
                <a:solidFill>
                  <a:srgbClr val="1C266C"/>
                </a:solidFill>
                <a:latin typeface="Arial"/>
                <a:cs typeface="Arial"/>
              </a:rPr>
              <a:t>Uitslagen moeten na elke wedstrijd doorgegeven worden en worden ook getoond. Standen worden ook getoond.</a:t>
            </a:r>
          </a:p>
          <a:p>
            <a:pPr lvl="1" indent="0" algn="l">
              <a:lnSpc>
                <a:spcPct val="90000"/>
              </a:lnSpc>
            </a:pPr>
            <a:r>
              <a:rPr lang="nl-NL" sz="3400" dirty="0">
                <a:solidFill>
                  <a:srgbClr val="1C266C"/>
                </a:solidFill>
                <a:latin typeface="Arial"/>
                <a:cs typeface="Arial"/>
              </a:rPr>
              <a:t/>
            </a:r>
            <a:br>
              <a:rPr lang="nl-NL" sz="3400" dirty="0">
                <a:solidFill>
                  <a:srgbClr val="1C266C"/>
                </a:solidFill>
                <a:latin typeface="Arial"/>
                <a:cs typeface="Arial"/>
              </a:rPr>
            </a:b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p:txBody>
      </p:sp>
      <p:pic>
        <p:nvPicPr>
          <p:cNvPr id="10" name="pasted-image.pdf">
            <a:extLst>
              <a:ext uri="{FF2B5EF4-FFF2-40B4-BE49-F238E27FC236}">
                <a16:creationId xmlns="" xmlns:a16="http://schemas.microsoft.com/office/drawing/2014/main" id="{3EFADC36-C3A8-45D7-8A47-EAA4E2286FA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859343" y="3078818"/>
            <a:ext cx="2238241" cy="1233186"/>
          </a:xfrm>
          <a:prstGeom prst="rect">
            <a:avLst/>
          </a:prstGeom>
          <a:ln w="3175">
            <a:miter lim="400000"/>
          </a:ln>
        </p:spPr>
      </p:pic>
      <p:pic>
        <p:nvPicPr>
          <p:cNvPr id="11" name="pasted-image.pdf">
            <a:extLst>
              <a:ext uri="{FF2B5EF4-FFF2-40B4-BE49-F238E27FC236}">
                <a16:creationId xmlns="" xmlns:a16="http://schemas.microsoft.com/office/drawing/2014/main" id="{D816990E-B421-4771-8988-20BFEA87C874}"/>
              </a:ext>
            </a:extLst>
          </p:cNvPr>
          <p:cNvPicPr>
            <a:picLocks noChangeAspect="1"/>
          </p:cNvPicPr>
          <p:nvPr/>
        </p:nvPicPr>
        <p:blipFill>
          <a:blip r:embed="rId5" cstate="print">
            <a:extLst>
              <a:ext uri="{28A0092B-C50C-407E-A947-70E740481C1C}">
                <a14:useLocalDpi xmlns:a14="http://schemas.microsoft.com/office/drawing/2010/main"/>
              </a:ext>
            </a:extLst>
          </a:blip>
          <a:srcRect t="17358"/>
          <a:stretch>
            <a:fillRect/>
          </a:stretch>
        </p:blipFill>
        <p:spPr>
          <a:xfrm>
            <a:off x="9345093" y="3112822"/>
            <a:ext cx="2100695" cy="1705037"/>
          </a:xfrm>
          <a:prstGeom prst="rect">
            <a:avLst/>
          </a:prstGeom>
          <a:ln w="3175">
            <a:miter lim="400000"/>
          </a:ln>
        </p:spPr>
      </p:pic>
    </p:spTree>
    <p:extLst>
      <p:ext uri="{BB962C8B-B14F-4D97-AF65-F5344CB8AC3E}">
        <p14:creationId xmlns:p14="http://schemas.microsoft.com/office/powerpoint/2010/main" val="2502333875"/>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 calcmode="lin" valueType="num">
                                      <p:cBhvr additive="base">
                                        <p:cTn id="3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 calcmode="lin" valueType="num">
                                      <p:cBhvr additive="base">
                                        <p:cTn id="3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pdf"/>
          <p:cNvPicPr>
            <a:picLocks noChangeAspect="1"/>
          </p:cNvPicPr>
          <p:nvPr/>
        </p:nvPicPr>
        <p:blipFill rotWithShape="1">
          <a:blip r:embed="rId2" cstate="print">
            <a:extLst>
              <a:ext uri="{28A0092B-C50C-407E-A947-70E740481C1C}">
                <a14:useLocalDpi xmlns:a14="http://schemas.microsoft.com/office/drawing/2010/main" val="0"/>
              </a:ext>
            </a:extLst>
          </a:blip>
          <a:srcRect l="16424" t="617" r="1262" b="18324"/>
          <a:stretch/>
        </p:blipFill>
        <p:spPr>
          <a:xfrm>
            <a:off x="0" y="1"/>
            <a:ext cx="21691600" cy="14198600"/>
          </a:xfrm>
          <a:prstGeom prst="rect">
            <a:avLst/>
          </a:prstGeom>
          <a:ln w="3175">
            <a:miter lim="400000"/>
          </a:ln>
        </p:spPr>
      </p:pic>
      <p:pic>
        <p:nvPicPr>
          <p:cNvPr id="6" name="Afbeelding 5" descr="KNV_geveldoek3-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6787" y="3164059"/>
            <a:ext cx="6041884" cy="6186624"/>
          </a:xfrm>
          <a:prstGeom prst="rect">
            <a:avLst/>
          </a:prstGeom>
        </p:spPr>
      </p:pic>
      <p:sp>
        <p:nvSpPr>
          <p:cNvPr id="430" name="Shape 430"/>
          <p:cNvSpPr/>
          <p:nvPr/>
        </p:nvSpPr>
        <p:spPr>
          <a:xfrm>
            <a:off x="18335624" y="10644627"/>
            <a:ext cx="5369025" cy="2410719"/>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8000" b="1">
                <a:solidFill>
                  <a:srgbClr val="FFFFFF"/>
                </a:solidFill>
                <a:latin typeface="Arial"/>
                <a:ea typeface="Arial"/>
                <a:cs typeface="Arial"/>
                <a:sym typeface="Arial"/>
              </a:defRPr>
            </a:lvl1pPr>
          </a:lstStyle>
          <a:p>
            <a:r>
              <a:rPr dirty="0"/>
              <a:t>BEDANKT</a:t>
            </a:r>
          </a:p>
        </p:txBody>
      </p:sp>
      <p:sp>
        <p:nvSpPr>
          <p:cNvPr id="9" name="TextBox 8"/>
          <p:cNvSpPr txBox="1"/>
          <p:nvPr/>
        </p:nvSpPr>
        <p:spPr>
          <a:xfrm>
            <a:off x="25831800" y="-11430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p:cNvSpPr txBox="1"/>
          <p:nvPr/>
        </p:nvSpPr>
        <p:spPr>
          <a:xfrm>
            <a:off x="-2260600" y="20066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asted-image.pdf"/>
          <p:cNvPicPr>
            <a:picLocks noChangeAspect="1"/>
          </p:cNvPicPr>
          <p:nvPr/>
        </p:nvPicPr>
        <p:blipFill>
          <a:blip r:embed="rId4" cstate="print"/>
          <a:stretch>
            <a:fillRect/>
          </a:stretch>
        </p:blipFill>
        <p:spPr>
          <a:xfrm>
            <a:off x="-335154" y="-4151361"/>
            <a:ext cx="24769954" cy="22018721"/>
          </a:xfrm>
          <a:prstGeom prst="rect">
            <a:avLst/>
          </a:prstGeom>
          <a:ln w="3175">
            <a:miter lim="400000"/>
          </a:ln>
        </p:spPr>
      </p:pic>
      <p:sp>
        <p:nvSpPr>
          <p:cNvPr id="11" name="TextBox 10"/>
          <p:cNvSpPr txBox="1"/>
          <p:nvPr/>
        </p:nvSpPr>
        <p:spPr>
          <a:xfrm>
            <a:off x="-660400" y="68072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kstvak 1">
            <a:extLst>
              <a:ext uri="{FF2B5EF4-FFF2-40B4-BE49-F238E27FC236}">
                <a16:creationId xmlns="" xmlns:a16="http://schemas.microsoft.com/office/drawing/2014/main" id="{B29AECD2-454A-4B07-B62B-B2D30DEF2BE1}"/>
              </a:ext>
            </a:extLst>
          </p:cNvPr>
          <p:cNvSpPr txBox="1"/>
          <p:nvPr/>
        </p:nvSpPr>
        <p:spPr>
          <a:xfrm>
            <a:off x="18658223" y="10215910"/>
            <a:ext cx="5369025"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r" defTabSz="821531" rtl="0" fontAlgn="auto" latinLnBrk="0" hangingPunct="0">
              <a:lnSpc>
                <a:spcPct val="100000"/>
              </a:lnSpc>
              <a:spcBef>
                <a:spcPts val="0"/>
              </a:spcBef>
              <a:spcAft>
                <a:spcPts val="0"/>
              </a:spcAft>
              <a:buClrTx/>
              <a:buSzTx/>
              <a:buFontTx/>
              <a:buNone/>
              <a:tabLst/>
            </a:pPr>
            <a:r>
              <a:rPr lang="nl-NL" sz="8000" b="1" dirty="0">
                <a:solidFill>
                  <a:schemeClr val="bg1"/>
                </a:solidFill>
                <a:latin typeface="Arial" panose="020B0604020202020204" pitchFamily="34" charset="0"/>
                <a:cs typeface="Arial" panose="020B0604020202020204" pitchFamily="34" charset="0"/>
              </a:rPr>
              <a:t>Verdere i</a:t>
            </a:r>
            <a:r>
              <a:rPr kumimoji="0" lang="nl-NL" sz="8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Light"/>
              </a:rPr>
              <a:t>nfo?</a:t>
            </a:r>
          </a:p>
        </p:txBody>
      </p:sp>
    </p:spTree>
    <p:extLst>
      <p:ext uri="{BB962C8B-B14F-4D97-AF65-F5344CB8AC3E}">
        <p14:creationId xmlns:p14="http://schemas.microsoft.com/office/powerpoint/2010/main" val="196206038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7F4F68A1-14D7-4E9D-ACCF-A29F290C9E3D}"/>
              </a:ext>
            </a:extLst>
          </p:cNvPr>
          <p:cNvPicPr>
            <a:picLocks noChangeAspect="1"/>
          </p:cNvPicPr>
          <p:nvPr/>
        </p:nvPicPr>
        <p:blipFill>
          <a:blip r:embed="rId3"/>
          <a:stretch>
            <a:fillRect/>
          </a:stretch>
        </p:blipFill>
        <p:spPr>
          <a:xfrm>
            <a:off x="9881741" y="3430534"/>
            <a:ext cx="3000375" cy="4257675"/>
          </a:xfrm>
          <a:prstGeom prst="rect">
            <a:avLst/>
          </a:prstGeom>
        </p:spPr>
      </p:pic>
      <p:sp>
        <p:nvSpPr>
          <p:cNvPr id="125" name="Shape 125"/>
          <p:cNvSpPr/>
          <p:nvPr/>
        </p:nvSpPr>
        <p:spPr>
          <a:xfrm>
            <a:off x="4659313" y="924619"/>
            <a:ext cx="5893441"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Verdere info?</a:t>
            </a:r>
            <a:endParaRPr dirty="0"/>
          </a:p>
        </p:txBody>
      </p:sp>
      <p:pic>
        <p:nvPicPr>
          <p:cNvPr id="127" name="pasted-image.pdf"/>
          <p:cNvPicPr>
            <a:picLocks noChangeAspect="1"/>
          </p:cNvPicPr>
          <p:nvPr/>
        </p:nvPicPr>
        <p:blipFill>
          <a:blip r:embed="rId4" cstate="print"/>
          <a:stretch>
            <a:fillRect/>
          </a:stretch>
        </p:blipFill>
        <p:spPr>
          <a:xfrm>
            <a:off x="1248913" y="642871"/>
            <a:ext cx="1914814" cy="1914803"/>
          </a:xfrm>
          <a:prstGeom prst="rect">
            <a:avLst/>
          </a:prstGeom>
          <a:ln w="3175">
            <a:miter lim="400000"/>
          </a:ln>
        </p:spPr>
      </p:pic>
      <p:sp>
        <p:nvSpPr>
          <p:cNvPr id="9" name="TextBox 8"/>
          <p:cNvSpPr txBox="1"/>
          <p:nvPr/>
        </p:nvSpPr>
        <p:spPr>
          <a:xfrm>
            <a:off x="6050410" y="12668700"/>
            <a:ext cx="12708481"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Meer weten ?  </a:t>
            </a:r>
            <a:r>
              <a:rPr lang="nl-NL" sz="4000" dirty="0">
                <a:solidFill>
                  <a:srgbClr val="25377F"/>
                </a:solidFill>
                <a:latin typeface="Arial"/>
                <a:cs typeface="Arial"/>
                <a:hlinkClick r:id="rId5"/>
              </a:rPr>
              <a:t>www.knvb.nl/pupillenvoetbal</a:t>
            </a:r>
            <a:endParaRPr lang="nl-NL" sz="4000" dirty="0">
              <a:solidFill>
                <a:srgbClr val="25377F"/>
              </a:solidFill>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8" name="TextBox 2">
            <a:extLst>
              <a:ext uri="{FF2B5EF4-FFF2-40B4-BE49-F238E27FC236}">
                <a16:creationId xmlns="" xmlns:a16="http://schemas.microsoft.com/office/drawing/2014/main" id="{98291214-3552-493E-BD87-18E539209992}"/>
              </a:ext>
            </a:extLst>
          </p:cNvPr>
          <p:cNvSpPr txBox="1"/>
          <p:nvPr/>
        </p:nvSpPr>
        <p:spPr>
          <a:xfrm>
            <a:off x="1100058" y="5677159"/>
            <a:ext cx="21532533" cy="15208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lnSpc>
                <a:spcPct val="90000"/>
              </a:lnSpc>
            </a:pP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p:txBody>
      </p:sp>
      <p:pic>
        <p:nvPicPr>
          <p:cNvPr id="2" name="Afbeelding 1">
            <a:extLst>
              <a:ext uri="{FF2B5EF4-FFF2-40B4-BE49-F238E27FC236}">
                <a16:creationId xmlns="" xmlns:a16="http://schemas.microsoft.com/office/drawing/2014/main" id="{D338D5A5-FC58-483E-AAB4-B771433EE359}"/>
              </a:ext>
            </a:extLst>
          </p:cNvPr>
          <p:cNvPicPr>
            <a:picLocks noChangeAspect="1"/>
          </p:cNvPicPr>
          <p:nvPr/>
        </p:nvPicPr>
        <p:blipFill>
          <a:blip r:embed="rId6"/>
          <a:stretch>
            <a:fillRect/>
          </a:stretch>
        </p:blipFill>
        <p:spPr>
          <a:xfrm>
            <a:off x="14954432" y="4086214"/>
            <a:ext cx="3028950" cy="4305300"/>
          </a:xfrm>
          <a:prstGeom prst="rect">
            <a:avLst/>
          </a:prstGeom>
        </p:spPr>
      </p:pic>
      <p:pic>
        <p:nvPicPr>
          <p:cNvPr id="4" name="Afbeelding 3">
            <a:extLst>
              <a:ext uri="{FF2B5EF4-FFF2-40B4-BE49-F238E27FC236}">
                <a16:creationId xmlns="" xmlns:a16="http://schemas.microsoft.com/office/drawing/2014/main" id="{6771BB8A-878D-4DE2-B713-1C4D21FF3FFD}"/>
              </a:ext>
            </a:extLst>
          </p:cNvPr>
          <p:cNvPicPr>
            <a:picLocks noChangeAspect="1"/>
          </p:cNvPicPr>
          <p:nvPr/>
        </p:nvPicPr>
        <p:blipFill>
          <a:blip r:embed="rId7"/>
          <a:stretch>
            <a:fillRect/>
          </a:stretch>
        </p:blipFill>
        <p:spPr>
          <a:xfrm>
            <a:off x="4583356" y="3727814"/>
            <a:ext cx="3000375" cy="4305300"/>
          </a:xfrm>
          <a:prstGeom prst="rect">
            <a:avLst/>
          </a:prstGeom>
        </p:spPr>
      </p:pic>
      <p:pic>
        <p:nvPicPr>
          <p:cNvPr id="5" name="Afbeelding 4">
            <a:extLst>
              <a:ext uri="{FF2B5EF4-FFF2-40B4-BE49-F238E27FC236}">
                <a16:creationId xmlns="" xmlns:a16="http://schemas.microsoft.com/office/drawing/2014/main" id="{B3943E7E-58AE-4EDD-A007-43BFA8772DC8}"/>
              </a:ext>
            </a:extLst>
          </p:cNvPr>
          <p:cNvPicPr>
            <a:picLocks noChangeAspect="1"/>
          </p:cNvPicPr>
          <p:nvPr/>
        </p:nvPicPr>
        <p:blipFill>
          <a:blip r:embed="rId8"/>
          <a:stretch>
            <a:fillRect/>
          </a:stretch>
        </p:blipFill>
        <p:spPr>
          <a:xfrm>
            <a:off x="17088637" y="8033114"/>
            <a:ext cx="2966621" cy="4305300"/>
          </a:xfrm>
          <a:prstGeom prst="rect">
            <a:avLst/>
          </a:prstGeom>
        </p:spPr>
      </p:pic>
      <p:pic>
        <p:nvPicPr>
          <p:cNvPr id="6" name="Afbeelding 5">
            <a:extLst>
              <a:ext uri="{FF2B5EF4-FFF2-40B4-BE49-F238E27FC236}">
                <a16:creationId xmlns="" xmlns:a16="http://schemas.microsoft.com/office/drawing/2014/main" id="{2B700B06-2FAE-4283-B139-F97F4B902229}"/>
              </a:ext>
            </a:extLst>
          </p:cNvPr>
          <p:cNvPicPr>
            <a:picLocks noChangeAspect="1"/>
          </p:cNvPicPr>
          <p:nvPr/>
        </p:nvPicPr>
        <p:blipFill>
          <a:blip r:embed="rId9"/>
          <a:stretch>
            <a:fillRect/>
          </a:stretch>
        </p:blipFill>
        <p:spPr>
          <a:xfrm>
            <a:off x="7121519" y="7512710"/>
            <a:ext cx="3595401" cy="4416846"/>
          </a:xfrm>
          <a:prstGeom prst="rect">
            <a:avLst/>
          </a:prstGeom>
        </p:spPr>
      </p:pic>
      <p:pic>
        <p:nvPicPr>
          <p:cNvPr id="10" name="Afbeelding 9">
            <a:extLst>
              <a:ext uri="{FF2B5EF4-FFF2-40B4-BE49-F238E27FC236}">
                <a16:creationId xmlns="" xmlns:a16="http://schemas.microsoft.com/office/drawing/2014/main" id="{CF3F6CF7-FE82-48DA-9C0B-BAFCBFE88A0D}"/>
              </a:ext>
            </a:extLst>
          </p:cNvPr>
          <p:cNvPicPr>
            <a:picLocks noChangeAspect="1"/>
          </p:cNvPicPr>
          <p:nvPr/>
        </p:nvPicPr>
        <p:blipFill>
          <a:blip r:embed="rId10"/>
          <a:stretch>
            <a:fillRect/>
          </a:stretch>
        </p:blipFill>
        <p:spPr>
          <a:xfrm>
            <a:off x="12120446" y="7485585"/>
            <a:ext cx="3028950" cy="4310047"/>
          </a:xfrm>
          <a:prstGeom prst="rect">
            <a:avLst/>
          </a:prstGeom>
        </p:spPr>
      </p:pic>
      <p:pic>
        <p:nvPicPr>
          <p:cNvPr id="11" name="Afbeelding 10">
            <a:extLst>
              <a:ext uri="{FF2B5EF4-FFF2-40B4-BE49-F238E27FC236}">
                <a16:creationId xmlns="" xmlns:a16="http://schemas.microsoft.com/office/drawing/2014/main" id="{3E0DF395-5823-41A8-8815-DE7B29EACCF2}"/>
              </a:ext>
            </a:extLst>
          </p:cNvPr>
          <p:cNvPicPr>
            <a:picLocks noChangeAspect="1"/>
          </p:cNvPicPr>
          <p:nvPr/>
        </p:nvPicPr>
        <p:blipFill>
          <a:blip r:embed="rId11"/>
          <a:stretch>
            <a:fillRect/>
          </a:stretch>
        </p:blipFill>
        <p:spPr>
          <a:xfrm>
            <a:off x="19318871" y="4105025"/>
            <a:ext cx="3074380" cy="4435088"/>
          </a:xfrm>
          <a:prstGeom prst="rect">
            <a:avLst/>
          </a:prstGeom>
        </p:spPr>
      </p:pic>
      <p:pic>
        <p:nvPicPr>
          <p:cNvPr id="12" name="Afbeelding 11">
            <a:extLst>
              <a:ext uri="{FF2B5EF4-FFF2-40B4-BE49-F238E27FC236}">
                <a16:creationId xmlns="" xmlns:a16="http://schemas.microsoft.com/office/drawing/2014/main" id="{3D303E5A-FAC9-43DB-B8B3-4770C2B9CC0A}"/>
              </a:ext>
            </a:extLst>
          </p:cNvPr>
          <p:cNvPicPr>
            <a:picLocks noChangeAspect="1"/>
          </p:cNvPicPr>
          <p:nvPr/>
        </p:nvPicPr>
        <p:blipFill>
          <a:blip r:embed="rId12"/>
          <a:stretch>
            <a:fillRect/>
          </a:stretch>
        </p:blipFill>
        <p:spPr>
          <a:xfrm>
            <a:off x="2149004" y="7640187"/>
            <a:ext cx="2966621" cy="4301601"/>
          </a:xfrm>
          <a:prstGeom prst="rect">
            <a:avLst/>
          </a:prstGeom>
        </p:spPr>
      </p:pic>
    </p:spTree>
    <p:extLst>
      <p:ext uri="{BB962C8B-B14F-4D97-AF65-F5344CB8AC3E}">
        <p14:creationId xmlns:p14="http://schemas.microsoft.com/office/powerpoint/2010/main" val="2510190809"/>
      </p:ext>
    </p:extLst>
  </p:cSld>
  <p:clrMapOvr>
    <a:masterClrMapping/>
  </p:clrMapOvr>
  <mc:AlternateContent xmlns:mc="http://schemas.openxmlformats.org/markup-compatibility/2006" xmlns:p14="http://schemas.microsoft.com/office/powerpoint/2010/main">
    <mc:Choice Requires="p14">
      <p:transition spd="slow" p14:dur="1200" advTm="6000">
        <p14:prism/>
      </p:transition>
    </mc:Choice>
    <mc:Fallback xmlns="">
      <p:transition spd="slow"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pdf"/>
          <p:cNvPicPr>
            <a:picLocks noChangeAspect="1"/>
          </p:cNvPicPr>
          <p:nvPr/>
        </p:nvPicPr>
        <p:blipFill rotWithShape="1">
          <a:blip r:embed="rId2" cstate="print">
            <a:extLst>
              <a:ext uri="{28A0092B-C50C-407E-A947-70E740481C1C}">
                <a14:useLocalDpi xmlns:a14="http://schemas.microsoft.com/office/drawing/2010/main" val="0"/>
              </a:ext>
            </a:extLst>
          </a:blip>
          <a:srcRect l="16424" t="617" r="1262" b="18324"/>
          <a:stretch/>
        </p:blipFill>
        <p:spPr>
          <a:xfrm>
            <a:off x="0" y="1"/>
            <a:ext cx="21691600" cy="14198600"/>
          </a:xfrm>
          <a:prstGeom prst="rect">
            <a:avLst/>
          </a:prstGeom>
          <a:ln w="3175">
            <a:miter lim="400000"/>
          </a:ln>
        </p:spPr>
      </p:pic>
      <p:pic>
        <p:nvPicPr>
          <p:cNvPr id="6" name="Afbeelding 5" descr="KNV_geveldoek3-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6787" y="3164059"/>
            <a:ext cx="6041884" cy="6186624"/>
          </a:xfrm>
          <a:prstGeom prst="rect">
            <a:avLst/>
          </a:prstGeom>
        </p:spPr>
      </p:pic>
      <p:sp>
        <p:nvSpPr>
          <p:cNvPr id="430" name="Shape 430"/>
          <p:cNvSpPr/>
          <p:nvPr/>
        </p:nvSpPr>
        <p:spPr>
          <a:xfrm>
            <a:off x="18335624" y="10644627"/>
            <a:ext cx="5369025" cy="2410719"/>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8000" b="1">
                <a:solidFill>
                  <a:srgbClr val="FFFFFF"/>
                </a:solidFill>
                <a:latin typeface="Arial"/>
                <a:ea typeface="Arial"/>
                <a:cs typeface="Arial"/>
                <a:sym typeface="Arial"/>
              </a:defRPr>
            </a:lvl1pPr>
          </a:lstStyle>
          <a:p>
            <a:r>
              <a:rPr dirty="0"/>
              <a:t>BEDANKT</a:t>
            </a:r>
          </a:p>
        </p:txBody>
      </p:sp>
      <p:sp>
        <p:nvSpPr>
          <p:cNvPr id="9" name="TextBox 8"/>
          <p:cNvSpPr txBox="1"/>
          <p:nvPr/>
        </p:nvSpPr>
        <p:spPr>
          <a:xfrm>
            <a:off x="25831800" y="-11430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p:cNvSpPr txBox="1"/>
          <p:nvPr/>
        </p:nvSpPr>
        <p:spPr>
          <a:xfrm>
            <a:off x="-2260600" y="20066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asted-image.pdf"/>
          <p:cNvPicPr>
            <a:picLocks noChangeAspect="1"/>
          </p:cNvPicPr>
          <p:nvPr/>
        </p:nvPicPr>
        <p:blipFill>
          <a:blip r:embed="rId4" cstate="print"/>
          <a:stretch>
            <a:fillRect/>
          </a:stretch>
        </p:blipFill>
        <p:spPr>
          <a:xfrm>
            <a:off x="-335154" y="-4151361"/>
            <a:ext cx="24769954" cy="22018721"/>
          </a:xfrm>
          <a:prstGeom prst="rect">
            <a:avLst/>
          </a:prstGeom>
          <a:ln w="3175">
            <a:miter lim="400000"/>
          </a:ln>
        </p:spPr>
      </p:pic>
      <p:sp>
        <p:nvSpPr>
          <p:cNvPr id="11" name="TextBox 10"/>
          <p:cNvSpPr txBox="1"/>
          <p:nvPr/>
        </p:nvSpPr>
        <p:spPr>
          <a:xfrm>
            <a:off x="-660400" y="68072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1100058" y="965012"/>
            <a:ext cx="7337746"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smtClean="0"/>
              <a:t>Meer informatie?</a:t>
            </a:r>
            <a:endParaRPr dirty="0"/>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8" name="TextBox 2">
            <a:extLst>
              <a:ext uri="{FF2B5EF4-FFF2-40B4-BE49-F238E27FC236}">
                <a16:creationId xmlns="" xmlns:a16="http://schemas.microsoft.com/office/drawing/2014/main" id="{98291214-3552-493E-BD87-18E539209992}"/>
              </a:ext>
            </a:extLst>
          </p:cNvPr>
          <p:cNvSpPr txBox="1"/>
          <p:nvPr/>
        </p:nvSpPr>
        <p:spPr>
          <a:xfrm>
            <a:off x="1100058" y="5677159"/>
            <a:ext cx="21532533" cy="15208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a:lnSpc>
                <a:spcPct val="90000"/>
              </a:lnSpc>
            </a:pP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p:txBody>
      </p:sp>
      <p:sp>
        <p:nvSpPr>
          <p:cNvPr id="15" name="TextBox 2">
            <a:extLst>
              <a:ext uri="{FF2B5EF4-FFF2-40B4-BE49-F238E27FC236}">
                <a16:creationId xmlns="" xmlns:a16="http://schemas.microsoft.com/office/drawing/2014/main" id="{4F1A1EC9-5183-4978-BB89-F6DD1E66ACB0}"/>
              </a:ext>
            </a:extLst>
          </p:cNvPr>
          <p:cNvSpPr txBox="1"/>
          <p:nvPr/>
        </p:nvSpPr>
        <p:spPr>
          <a:xfrm>
            <a:off x="1213083" y="3388796"/>
            <a:ext cx="22000366" cy="404158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t" anchorCtr="0">
            <a:spAutoFit/>
          </a:bodyPr>
          <a:lstStyle/>
          <a:p>
            <a:pPr algn="l">
              <a:lnSpc>
                <a:spcPct val="90000"/>
              </a:lnSpc>
            </a:pPr>
            <a:r>
              <a:rPr lang="nl-NL" sz="7200" dirty="0" smtClean="0">
                <a:solidFill>
                  <a:srgbClr val="1C266C"/>
                </a:solidFill>
                <a:latin typeface="Arial"/>
                <a:cs typeface="Arial"/>
              </a:rPr>
              <a:t>Neem dan contact op met de leider van het team, de jeugdleider coördinator of iemand van de jeugdcommissie.</a:t>
            </a:r>
            <a:r>
              <a:rPr lang="nl-NL" sz="3400" dirty="0">
                <a:solidFill>
                  <a:srgbClr val="1C266C"/>
                </a:solidFill>
                <a:latin typeface="Arial"/>
                <a:cs typeface="Arial"/>
              </a:rPr>
              <a:t/>
            </a:r>
            <a:br>
              <a:rPr lang="nl-NL" sz="3400" dirty="0">
                <a:solidFill>
                  <a:srgbClr val="1C266C"/>
                </a:solidFill>
                <a:latin typeface="Arial"/>
                <a:cs typeface="Arial"/>
              </a:rPr>
            </a:br>
            <a:endParaRPr lang="nl-NL" sz="3400" dirty="0">
              <a:solidFill>
                <a:srgbClr val="1C266C"/>
              </a:solidFill>
              <a:latin typeface="Arial"/>
              <a:cs typeface="Arial"/>
            </a:endParaRPr>
          </a:p>
          <a:p>
            <a:pPr algn="l">
              <a:lnSpc>
                <a:spcPct val="90000"/>
              </a:lnSpc>
            </a:pPr>
            <a:endParaRPr lang="nl-NL" sz="3400" dirty="0">
              <a:solidFill>
                <a:srgbClr val="1C266C"/>
              </a:solidFill>
              <a:latin typeface="Arial"/>
              <a:cs typeface="Arial"/>
            </a:endParaRPr>
          </a:p>
        </p:txBody>
      </p:sp>
      <p:pic>
        <p:nvPicPr>
          <p:cNvPr id="6" name="Afbeelding 5"/>
          <p:cNvPicPr>
            <a:picLocks noChangeAspect="1"/>
          </p:cNvPicPr>
          <p:nvPr/>
        </p:nvPicPr>
        <p:blipFill rotWithShape="1">
          <a:blip r:embed="rId3"/>
          <a:srcRect l="70830" t="10264"/>
          <a:stretch/>
        </p:blipFill>
        <p:spPr>
          <a:xfrm>
            <a:off x="15788640" y="177887"/>
            <a:ext cx="6248140" cy="2759670"/>
          </a:xfrm>
          <a:prstGeom prst="rect">
            <a:avLst/>
          </a:prstGeom>
        </p:spPr>
      </p:pic>
    </p:spTree>
    <p:extLst>
      <p:ext uri="{BB962C8B-B14F-4D97-AF65-F5344CB8AC3E}">
        <p14:creationId xmlns:p14="http://schemas.microsoft.com/office/powerpoint/2010/main" val="3618561173"/>
      </p:ext>
    </p:extLst>
  </p:cSld>
  <p:clrMapOvr>
    <a:masterClrMapping/>
  </p:clrMapOvr>
  <mc:AlternateContent xmlns:mc="http://schemas.openxmlformats.org/markup-compatibility/2006" xmlns:p14="http://schemas.microsoft.com/office/powerpoint/2010/main">
    <mc:Choice Requires="p14">
      <p:transition spd="slow" p14:dur="1200" advTm="4000">
        <p14:prism/>
      </p:transition>
    </mc:Choice>
    <mc:Fallback xmlns="">
      <p:transition spd="slow"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pdf"/>
          <p:cNvPicPr>
            <a:picLocks noChangeAspect="1"/>
          </p:cNvPicPr>
          <p:nvPr/>
        </p:nvPicPr>
        <p:blipFill rotWithShape="1">
          <a:blip r:embed="rId2" cstate="print">
            <a:extLst>
              <a:ext uri="{28A0092B-C50C-407E-A947-70E740481C1C}">
                <a14:useLocalDpi xmlns:a14="http://schemas.microsoft.com/office/drawing/2010/main" val="0"/>
              </a:ext>
            </a:extLst>
          </a:blip>
          <a:srcRect l="16424" t="617" r="1262" b="18324"/>
          <a:stretch/>
        </p:blipFill>
        <p:spPr>
          <a:xfrm>
            <a:off x="0" y="1"/>
            <a:ext cx="21691600" cy="14198600"/>
          </a:xfrm>
          <a:prstGeom prst="rect">
            <a:avLst/>
          </a:prstGeom>
          <a:ln w="3175">
            <a:miter lim="400000"/>
          </a:ln>
        </p:spPr>
      </p:pic>
      <p:pic>
        <p:nvPicPr>
          <p:cNvPr id="6" name="Afbeelding 5" descr="KNV_geveldoek3-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6787" y="3164059"/>
            <a:ext cx="6041884" cy="6186624"/>
          </a:xfrm>
          <a:prstGeom prst="rect">
            <a:avLst/>
          </a:prstGeom>
        </p:spPr>
      </p:pic>
      <p:sp>
        <p:nvSpPr>
          <p:cNvPr id="430" name="Shape 430"/>
          <p:cNvSpPr/>
          <p:nvPr/>
        </p:nvSpPr>
        <p:spPr>
          <a:xfrm>
            <a:off x="18335624" y="10644627"/>
            <a:ext cx="5369025" cy="2410719"/>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8000" b="1">
                <a:solidFill>
                  <a:srgbClr val="FFFFFF"/>
                </a:solidFill>
                <a:latin typeface="Arial"/>
                <a:ea typeface="Arial"/>
                <a:cs typeface="Arial"/>
                <a:sym typeface="Arial"/>
              </a:defRPr>
            </a:lvl1pPr>
          </a:lstStyle>
          <a:p>
            <a:r>
              <a:rPr dirty="0"/>
              <a:t>BEDANKT</a:t>
            </a:r>
          </a:p>
        </p:txBody>
      </p:sp>
      <p:sp>
        <p:nvSpPr>
          <p:cNvPr id="9" name="TextBox 8"/>
          <p:cNvSpPr txBox="1"/>
          <p:nvPr/>
        </p:nvSpPr>
        <p:spPr>
          <a:xfrm>
            <a:off x="25831800" y="-11430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p:cNvSpPr txBox="1"/>
          <p:nvPr/>
        </p:nvSpPr>
        <p:spPr>
          <a:xfrm>
            <a:off x="-2260600" y="20066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asted-image.pdf"/>
          <p:cNvPicPr>
            <a:picLocks noChangeAspect="1"/>
          </p:cNvPicPr>
          <p:nvPr/>
        </p:nvPicPr>
        <p:blipFill>
          <a:blip r:embed="rId4" cstate="print"/>
          <a:stretch>
            <a:fillRect/>
          </a:stretch>
        </p:blipFill>
        <p:spPr>
          <a:xfrm>
            <a:off x="-335154" y="-4151361"/>
            <a:ext cx="24769954" cy="22018721"/>
          </a:xfrm>
          <a:prstGeom prst="rect">
            <a:avLst/>
          </a:prstGeom>
          <a:ln w="3175">
            <a:miter lim="400000"/>
          </a:ln>
        </p:spPr>
      </p:pic>
      <p:sp>
        <p:nvSpPr>
          <p:cNvPr id="11" name="TextBox 10"/>
          <p:cNvSpPr txBox="1"/>
          <p:nvPr/>
        </p:nvSpPr>
        <p:spPr>
          <a:xfrm>
            <a:off x="-660400" y="68072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kstvak 1">
            <a:extLst>
              <a:ext uri="{FF2B5EF4-FFF2-40B4-BE49-F238E27FC236}">
                <a16:creationId xmlns="" xmlns:a16="http://schemas.microsoft.com/office/drawing/2014/main" id="{B29AECD2-454A-4B07-B62B-B2D30DEF2BE1}"/>
              </a:ext>
            </a:extLst>
          </p:cNvPr>
          <p:cNvSpPr txBox="1"/>
          <p:nvPr/>
        </p:nvSpPr>
        <p:spPr>
          <a:xfrm>
            <a:off x="18335624" y="10215910"/>
            <a:ext cx="5369025" cy="25704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nl-NL" sz="8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Light"/>
              </a:rPr>
              <a:t>Kind centraal!</a:t>
            </a:r>
          </a:p>
        </p:txBody>
      </p:sp>
    </p:spTree>
    <p:extLst>
      <p:ext uri="{BB962C8B-B14F-4D97-AF65-F5344CB8AC3E}">
        <p14:creationId xmlns:p14="http://schemas.microsoft.com/office/powerpoint/2010/main" val="2086379311"/>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6090609"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Kind centraal!</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440000" y="3332379"/>
            <a:ext cx="21769209" cy="724861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algn="l" defTabSz="457200">
              <a:lnSpc>
                <a:spcPct val="120000"/>
              </a:lnSpc>
              <a:defRPr sz="4000" b="1">
                <a:solidFill>
                  <a:srgbClr val="F36D20"/>
                </a:solidFill>
                <a:latin typeface="Arial"/>
                <a:ea typeface="Arial"/>
                <a:cs typeface="Arial"/>
                <a:sym typeface="Arial"/>
              </a:defRPr>
            </a:pPr>
            <a:r>
              <a:rPr lang="nl-NL" sz="4000" b="1" dirty="0">
                <a:solidFill>
                  <a:srgbClr val="25377F"/>
                </a:solidFill>
                <a:latin typeface="Arial"/>
                <a:cs typeface="Arial"/>
              </a:rPr>
              <a:t>Wat wil een pupil als het gaat om het spelen van wedstrijden?</a:t>
            </a:r>
            <a:r>
              <a:rPr lang="nl-NL" sz="4000" dirty="0">
                <a:solidFill>
                  <a:srgbClr val="25377F"/>
                </a:solidFill>
                <a:latin typeface="Arial"/>
                <a:cs typeface="Arial"/>
              </a:rPr>
              <a:t/>
            </a:r>
            <a:br>
              <a:rPr lang="nl-NL" sz="4000" dirty="0">
                <a:solidFill>
                  <a:srgbClr val="25377F"/>
                </a:solidFill>
                <a:latin typeface="Arial"/>
                <a:cs typeface="Arial"/>
              </a:rPr>
            </a:br>
            <a:endParaRPr lang="nl-NL" sz="4000" dirty="0">
              <a:solidFill>
                <a:srgbClr val="25377F"/>
              </a:solidFill>
              <a:latin typeface="Arial"/>
              <a:cs typeface="Arial"/>
            </a:endParaRPr>
          </a:p>
          <a:p>
            <a:pPr marL="1978025" indent="-554038" algn="l">
              <a:buFont typeface="Arial"/>
              <a:buChar char="•"/>
            </a:pPr>
            <a:r>
              <a:rPr lang="nl-NL" sz="4000" dirty="0">
                <a:solidFill>
                  <a:srgbClr val="25377F"/>
                </a:solidFill>
                <a:latin typeface="Arial"/>
                <a:cs typeface="Arial"/>
              </a:rPr>
              <a:t>Uit onderzoek onder de pupillen blijkt:</a:t>
            </a:r>
          </a:p>
          <a:p>
            <a:pPr marL="3232150" indent="-530225" algn="l">
              <a:buFont typeface="Arial"/>
              <a:buChar char="•"/>
            </a:pPr>
            <a:r>
              <a:rPr lang="nl-NL" sz="4000" dirty="0">
                <a:solidFill>
                  <a:srgbClr val="25377F"/>
                </a:solidFill>
                <a:latin typeface="Arial"/>
                <a:cs typeface="Arial"/>
              </a:rPr>
              <a:t>Veel acties, scoringskansen en scoren</a:t>
            </a:r>
          </a:p>
          <a:p>
            <a:pPr marL="3232150" lvl="1" indent="-530225" algn="l">
              <a:buFont typeface="Arial"/>
              <a:buChar char="•"/>
            </a:pPr>
            <a:r>
              <a:rPr lang="nl-NL" sz="4000" dirty="0">
                <a:solidFill>
                  <a:srgbClr val="25377F"/>
                </a:solidFill>
                <a:latin typeface="Arial"/>
                <a:cs typeface="Arial"/>
              </a:rPr>
              <a:t>Grote betrokkenheid bij het spel</a:t>
            </a:r>
          </a:p>
          <a:p>
            <a:pPr marL="3232150" lvl="1" indent="-530225" algn="l">
              <a:buFont typeface="Arial"/>
              <a:buChar char="•"/>
            </a:pPr>
            <a:r>
              <a:rPr lang="nl-NL" sz="4000" dirty="0">
                <a:solidFill>
                  <a:srgbClr val="25377F"/>
                </a:solidFill>
                <a:latin typeface="Arial"/>
                <a:cs typeface="Arial"/>
              </a:rPr>
              <a:t>Spannende wedstrijden</a:t>
            </a:r>
          </a:p>
          <a:p>
            <a:pPr marL="3232150" lvl="1" indent="-530225" algn="l">
              <a:buFont typeface="Arial"/>
              <a:buChar char="•"/>
            </a:pPr>
            <a:r>
              <a:rPr lang="nl-NL" sz="4000" dirty="0">
                <a:solidFill>
                  <a:srgbClr val="25377F"/>
                </a:solidFill>
                <a:latin typeface="Arial"/>
                <a:cs typeface="Arial"/>
              </a:rPr>
              <a:t>Met vriendjes voetballen of vriendjes maken</a:t>
            </a:r>
          </a:p>
          <a:p>
            <a:pPr marL="3232150" lvl="1" indent="-530225" algn="l">
              <a:buFont typeface="Arial"/>
              <a:buChar char="•"/>
            </a:pPr>
            <a:r>
              <a:rPr lang="nl-NL" sz="4000" dirty="0">
                <a:solidFill>
                  <a:srgbClr val="25377F"/>
                </a:solidFill>
                <a:latin typeface="Arial"/>
                <a:cs typeface="Arial"/>
              </a:rPr>
              <a:t>Enthousiaste ouders</a:t>
            </a:r>
          </a:p>
          <a:p>
            <a:pPr marL="3232150" lvl="1" indent="-530225" algn="l">
              <a:buFont typeface="Arial"/>
              <a:buChar char="•"/>
            </a:pPr>
            <a:r>
              <a:rPr lang="nl-NL" sz="4000" dirty="0">
                <a:solidFill>
                  <a:srgbClr val="25377F"/>
                </a:solidFill>
                <a:latin typeface="Arial"/>
                <a:cs typeface="Arial"/>
              </a:rPr>
              <a:t>Positieve coaching</a:t>
            </a:r>
            <a:endParaRPr lang="en-US" sz="4000" dirty="0">
              <a:latin typeface="Arial"/>
              <a:cs typeface="Arial"/>
            </a:endParaRPr>
          </a:p>
          <a:p>
            <a:pPr lvl="1" indent="0" algn="l"/>
            <a:r>
              <a:rPr lang="en-US" sz="4000" dirty="0">
                <a:solidFill>
                  <a:srgbClr val="25377F"/>
                </a:solidFill>
                <a:latin typeface="Arial"/>
                <a:cs typeface="Arial"/>
              </a:rPr>
              <a:t>		</a:t>
            </a:r>
            <a:endParaRPr lang="nl-NL" sz="4000" dirty="0">
              <a:solidFill>
                <a:srgbClr val="25377F"/>
              </a:solidFill>
              <a:latin typeface="Arial"/>
              <a:cs typeface="Arial"/>
            </a:endParaRPr>
          </a:p>
          <a:p>
            <a:pPr marL="992188" indent="-992188" algn="l" defTabSz="457200">
              <a:lnSpc>
                <a:spcPct val="120000"/>
              </a:lnSpc>
              <a:defRPr sz="4000" b="1">
                <a:solidFill>
                  <a:srgbClr val="F36D20"/>
                </a:solidFill>
                <a:latin typeface="Arial"/>
                <a:ea typeface="Arial"/>
                <a:cs typeface="Arial"/>
                <a:sym typeface="Arial"/>
              </a:defRPr>
            </a:pPr>
            <a:endParaRPr lang="nl-NL" dirty="0"/>
          </a:p>
        </p:txBody>
      </p:sp>
      <p:pic>
        <p:nvPicPr>
          <p:cNvPr id="21" name="Afbeelding 6" descr="voetballer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265711" y="3031003"/>
            <a:ext cx="6695531" cy="8664807"/>
          </a:xfrm>
          <a:prstGeom prst="rect">
            <a:avLst/>
          </a:prstGeom>
        </p:spPr>
      </p:pic>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8" name="Toelichting met afgeronde rechthoek 1">
            <a:extLst>
              <a:ext uri="{FF2B5EF4-FFF2-40B4-BE49-F238E27FC236}">
                <a16:creationId xmlns="" xmlns:a16="http://schemas.microsoft.com/office/drawing/2014/main" id="{3D349D50-E35E-48F9-A81D-C3BAE595E09E}"/>
              </a:ext>
            </a:extLst>
          </p:cNvPr>
          <p:cNvSpPr/>
          <p:nvPr/>
        </p:nvSpPr>
        <p:spPr>
          <a:xfrm>
            <a:off x="11637840" y="8654657"/>
            <a:ext cx="4975412" cy="4546457"/>
          </a:xfrm>
          <a:prstGeom prst="wedgeRoundRectCallout">
            <a:avLst>
              <a:gd name="adj1" fmla="val -70192"/>
              <a:gd name="adj2" fmla="val -48439"/>
              <a:gd name="adj3" fmla="val 16667"/>
            </a:avLst>
          </a:prstGeom>
          <a:solidFill>
            <a:schemeClr val="accent3">
              <a:lumMod val="75000"/>
            </a:schemeClr>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lang="nl-NL" sz="3000" dirty="0">
              <a:solidFill>
                <a:schemeClr val="bg1"/>
              </a:solidFill>
            </a:endParaRPr>
          </a:p>
          <a:p>
            <a:pPr marL="0" marR="0" indent="0" algn="ctr" defTabSz="821531" rtl="0" fontAlgn="auto" latinLnBrk="0" hangingPunct="0">
              <a:lnSpc>
                <a:spcPct val="100000"/>
              </a:lnSpc>
              <a:spcBef>
                <a:spcPts val="0"/>
              </a:spcBef>
              <a:spcAft>
                <a:spcPts val="0"/>
              </a:spcAft>
              <a:buClrTx/>
              <a:buSzTx/>
              <a:buFontTx/>
              <a:buNone/>
              <a:tabLst/>
            </a:pPr>
            <a:r>
              <a:rPr lang="nl-NL" sz="4000" dirty="0">
                <a:solidFill>
                  <a:schemeClr val="bg1"/>
                </a:solidFill>
              </a:rPr>
              <a:t>De uitslag van een wedstrijd werd  door de pupillen als minder belangrijk gezien!</a:t>
            </a:r>
          </a:p>
          <a:p>
            <a:pPr marL="0" marR="0" indent="0" algn="ctr" defTabSz="821531" rtl="0" fontAlgn="auto" latinLnBrk="0" hangingPunct="0">
              <a:lnSpc>
                <a:spcPct val="100000"/>
              </a:lnSpc>
              <a:spcBef>
                <a:spcPts val="0"/>
              </a:spcBef>
              <a:spcAft>
                <a:spcPts val="0"/>
              </a:spcAft>
              <a:buClrTx/>
              <a:buSzTx/>
              <a:buFontTx/>
              <a:buNone/>
              <a:tabLst/>
            </a:pPr>
            <a:endParaRPr kumimoji="0" lang="nl-NL" sz="3000" b="0" i="0" u="none" strike="noStrike" cap="none" spc="0" normalizeH="0" baseline="0" dirty="0">
              <a:ln>
                <a:noFill/>
              </a:ln>
              <a:solidFill>
                <a:schemeClr val="bg1"/>
              </a:solidFill>
              <a:effectLst/>
              <a:uFillTx/>
              <a:latin typeface="+mn-lt"/>
              <a:ea typeface="+mn-ea"/>
              <a:cs typeface="+mn-cs"/>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additive="base">
                                        <p:cTn id="1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additive="base">
                                        <p:cTn id="2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additive="base">
                                        <p:cTn id="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 calcmode="lin" valueType="num">
                                      <p:cBhvr additive="base">
                                        <p:cTn id="3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 calcmode="lin" valueType="num">
                                      <p:cBhvr additive="base">
                                        <p:cTn id="3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33" descr="voetballer2.png">
            <a:extLst>
              <a:ext uri="{FF2B5EF4-FFF2-40B4-BE49-F238E27FC236}">
                <a16:creationId xmlns="" xmlns:a16="http://schemas.microsoft.com/office/drawing/2014/main" id="{6199B307-9B0A-4159-9DDE-40E8CB4BB0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581" y="5486139"/>
            <a:ext cx="6611389" cy="9343616"/>
          </a:xfrm>
          <a:prstGeom prst="rect">
            <a:avLst/>
          </a:prstGeom>
        </p:spPr>
      </p:pic>
      <p:sp>
        <p:nvSpPr>
          <p:cNvPr id="2" name="Tekstballon: rechthoek 1">
            <a:extLst>
              <a:ext uri="{FF2B5EF4-FFF2-40B4-BE49-F238E27FC236}">
                <a16:creationId xmlns="" xmlns:a16="http://schemas.microsoft.com/office/drawing/2014/main" id="{89242655-EFAE-423D-A42B-FA96D00C3AAC}"/>
              </a:ext>
            </a:extLst>
          </p:cNvPr>
          <p:cNvSpPr/>
          <p:nvPr/>
        </p:nvSpPr>
        <p:spPr>
          <a:xfrm>
            <a:off x="3129113" y="3644454"/>
            <a:ext cx="7397120" cy="2570415"/>
          </a:xfrm>
          <a:prstGeom prst="wedgeRectCallout">
            <a:avLst>
              <a:gd name="adj1" fmla="val -38374"/>
              <a:gd name="adj2" fmla="val 78378"/>
            </a:avLst>
          </a:prstGeom>
          <a:solidFill>
            <a:srgbClr val="FFFFFF"/>
          </a:solidFill>
          <a:ln w="3175" cap="flat">
            <a:solidFill>
              <a:schemeClr val="accent1"/>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4000" b="0" i="0" u="none" strike="noStrike" cap="none" spc="0" normalizeH="0" baseline="0" dirty="0">
                <a:ln>
                  <a:noFill/>
                </a:ln>
                <a:solidFill>
                  <a:srgbClr val="25377F"/>
                </a:solidFill>
                <a:effectLst/>
                <a:uFillTx/>
                <a:latin typeface="+mn-lt"/>
                <a:ea typeface="+mn-ea"/>
                <a:cs typeface="+mn-cs"/>
                <a:sym typeface="Helvetica Light"/>
              </a:rPr>
              <a:t/>
            </a:r>
            <a:br>
              <a:rPr kumimoji="0" lang="nl-NL" sz="4000" b="0" i="0" u="none" strike="noStrike" cap="none" spc="0" normalizeH="0" baseline="0" dirty="0">
                <a:ln>
                  <a:noFill/>
                </a:ln>
                <a:solidFill>
                  <a:srgbClr val="25377F"/>
                </a:solidFill>
                <a:effectLst/>
                <a:uFillTx/>
                <a:latin typeface="+mn-lt"/>
                <a:ea typeface="+mn-ea"/>
                <a:cs typeface="+mn-cs"/>
                <a:sym typeface="Helvetica Light"/>
              </a:rPr>
            </a:br>
            <a:r>
              <a:rPr kumimoji="0" lang="nl-NL" sz="4000" b="1" i="0" u="none" strike="noStrike" cap="none" spc="0" normalizeH="0" baseline="0" dirty="0">
                <a:ln>
                  <a:noFill/>
                </a:ln>
                <a:solidFill>
                  <a:srgbClr val="25377F"/>
                </a:solidFill>
                <a:effectLst/>
                <a:uFillTx/>
                <a:latin typeface="+mn-lt"/>
                <a:ea typeface="+mn-ea"/>
                <a:cs typeface="+mn-cs"/>
                <a:sym typeface="Helvetica Light"/>
              </a:rPr>
              <a:t>Wanneer ik een wedstrijd speel vind ik het leuk om …</a:t>
            </a:r>
            <a:r>
              <a:rPr kumimoji="0" lang="nl-NL" sz="4000" b="0" i="0" u="none" strike="noStrike" cap="none" spc="0" normalizeH="0" baseline="0" dirty="0">
                <a:ln>
                  <a:noFill/>
                </a:ln>
                <a:solidFill>
                  <a:srgbClr val="25377F"/>
                </a:solidFill>
                <a:effectLst/>
                <a:uFillTx/>
                <a:latin typeface="+mn-lt"/>
                <a:ea typeface="+mn-ea"/>
                <a:cs typeface="+mn-cs"/>
                <a:sym typeface="Helvetica Light"/>
              </a:rPr>
              <a:t/>
            </a:r>
            <a:br>
              <a:rPr kumimoji="0" lang="nl-NL" sz="4000" b="0" i="0" u="none" strike="noStrike" cap="none" spc="0" normalizeH="0" baseline="0" dirty="0">
                <a:ln>
                  <a:noFill/>
                </a:ln>
                <a:solidFill>
                  <a:srgbClr val="25377F"/>
                </a:solidFill>
                <a:effectLst/>
                <a:uFillTx/>
                <a:latin typeface="+mn-lt"/>
                <a:ea typeface="+mn-ea"/>
                <a:cs typeface="+mn-cs"/>
                <a:sym typeface="Helvetica Light"/>
              </a:rPr>
            </a:br>
            <a:endParaRPr kumimoji="0" lang="nl-NL" sz="4000" b="0" i="0" u="none" strike="noStrike" cap="none" spc="0" normalizeH="0" baseline="0" dirty="0">
              <a:ln>
                <a:noFill/>
              </a:ln>
              <a:solidFill>
                <a:srgbClr val="25377F"/>
              </a:solidFill>
              <a:effectLst/>
              <a:uFillTx/>
              <a:latin typeface="+mn-lt"/>
              <a:ea typeface="+mn-ea"/>
              <a:cs typeface="+mn-cs"/>
              <a:sym typeface="Helvetica Light"/>
            </a:endParaRPr>
          </a:p>
        </p:txBody>
      </p:sp>
      <p:pic>
        <p:nvPicPr>
          <p:cNvPr id="4" name="Afbeelding 3">
            <a:extLst>
              <a:ext uri="{FF2B5EF4-FFF2-40B4-BE49-F238E27FC236}">
                <a16:creationId xmlns="" xmlns:a16="http://schemas.microsoft.com/office/drawing/2014/main" id="{DCB8264F-7DFD-4237-88F9-6CA710FEF219}"/>
              </a:ext>
            </a:extLst>
          </p:cNvPr>
          <p:cNvPicPr>
            <a:picLocks noChangeAspect="1"/>
          </p:cNvPicPr>
          <p:nvPr/>
        </p:nvPicPr>
        <p:blipFill>
          <a:blip r:embed="rId4"/>
          <a:stretch>
            <a:fillRect/>
          </a:stretch>
        </p:blipFill>
        <p:spPr>
          <a:xfrm>
            <a:off x="12253228" y="3090619"/>
            <a:ext cx="4075814" cy="3869206"/>
          </a:xfrm>
          <a:prstGeom prst="rect">
            <a:avLst/>
          </a:prstGeom>
        </p:spPr>
      </p:pic>
      <p:pic>
        <p:nvPicPr>
          <p:cNvPr id="5" name="Afbeelding 4">
            <a:extLst>
              <a:ext uri="{FF2B5EF4-FFF2-40B4-BE49-F238E27FC236}">
                <a16:creationId xmlns="" xmlns:a16="http://schemas.microsoft.com/office/drawing/2014/main" id="{314C0334-4547-4837-85F6-6AE9D9A27ABA}"/>
              </a:ext>
            </a:extLst>
          </p:cNvPr>
          <p:cNvPicPr>
            <a:picLocks noChangeAspect="1"/>
          </p:cNvPicPr>
          <p:nvPr/>
        </p:nvPicPr>
        <p:blipFill>
          <a:blip r:embed="rId5"/>
          <a:stretch>
            <a:fillRect/>
          </a:stretch>
        </p:blipFill>
        <p:spPr>
          <a:xfrm>
            <a:off x="8699198" y="6402653"/>
            <a:ext cx="3902446" cy="3676218"/>
          </a:xfrm>
          <a:prstGeom prst="rect">
            <a:avLst/>
          </a:prstGeom>
        </p:spPr>
      </p:pic>
      <p:pic>
        <p:nvPicPr>
          <p:cNvPr id="6" name="Afbeelding 5">
            <a:extLst>
              <a:ext uri="{FF2B5EF4-FFF2-40B4-BE49-F238E27FC236}">
                <a16:creationId xmlns="" xmlns:a16="http://schemas.microsoft.com/office/drawing/2014/main" id="{866DECC3-62D8-4BB2-9689-09E0B0E9CC8E}"/>
              </a:ext>
            </a:extLst>
          </p:cNvPr>
          <p:cNvPicPr>
            <a:picLocks noChangeAspect="1"/>
          </p:cNvPicPr>
          <p:nvPr/>
        </p:nvPicPr>
        <p:blipFill>
          <a:blip r:embed="rId6"/>
          <a:stretch>
            <a:fillRect/>
          </a:stretch>
        </p:blipFill>
        <p:spPr>
          <a:xfrm>
            <a:off x="17562484" y="3551855"/>
            <a:ext cx="3903612" cy="3676217"/>
          </a:xfrm>
          <a:prstGeom prst="rect">
            <a:avLst/>
          </a:prstGeom>
        </p:spPr>
      </p:pic>
      <p:pic>
        <p:nvPicPr>
          <p:cNvPr id="11" name="Afbeelding 10">
            <a:extLst>
              <a:ext uri="{FF2B5EF4-FFF2-40B4-BE49-F238E27FC236}">
                <a16:creationId xmlns="" xmlns:a16="http://schemas.microsoft.com/office/drawing/2014/main" id="{A91C306E-A210-4DD1-BD14-A06878F097E2}"/>
              </a:ext>
            </a:extLst>
          </p:cNvPr>
          <p:cNvPicPr>
            <a:picLocks noChangeAspect="1"/>
          </p:cNvPicPr>
          <p:nvPr/>
        </p:nvPicPr>
        <p:blipFill>
          <a:blip r:embed="rId7"/>
          <a:stretch>
            <a:fillRect/>
          </a:stretch>
        </p:blipFill>
        <p:spPr>
          <a:xfrm>
            <a:off x="13722515" y="7045062"/>
            <a:ext cx="3768121" cy="3676216"/>
          </a:xfrm>
          <a:prstGeom prst="rect">
            <a:avLst/>
          </a:prstGeom>
        </p:spPr>
      </p:pic>
      <p:pic>
        <p:nvPicPr>
          <p:cNvPr id="12" name="Afbeelding 11">
            <a:extLst>
              <a:ext uri="{FF2B5EF4-FFF2-40B4-BE49-F238E27FC236}">
                <a16:creationId xmlns="" xmlns:a16="http://schemas.microsoft.com/office/drawing/2014/main" id="{752884AB-D166-45E3-A47D-B6381F96AF85}"/>
              </a:ext>
            </a:extLst>
          </p:cNvPr>
          <p:cNvPicPr>
            <a:picLocks noChangeAspect="1"/>
          </p:cNvPicPr>
          <p:nvPr/>
        </p:nvPicPr>
        <p:blipFill>
          <a:blip r:embed="rId8"/>
          <a:stretch>
            <a:fillRect/>
          </a:stretch>
        </p:blipFill>
        <p:spPr>
          <a:xfrm>
            <a:off x="11949148" y="9918347"/>
            <a:ext cx="3788821" cy="3511590"/>
          </a:xfrm>
          <a:prstGeom prst="rect">
            <a:avLst/>
          </a:prstGeom>
        </p:spPr>
      </p:pic>
      <p:pic>
        <p:nvPicPr>
          <p:cNvPr id="13" name="Afbeelding 12">
            <a:extLst>
              <a:ext uri="{FF2B5EF4-FFF2-40B4-BE49-F238E27FC236}">
                <a16:creationId xmlns="" xmlns:a16="http://schemas.microsoft.com/office/drawing/2014/main" id="{847D3D77-6380-4E92-A2CD-BC97E7AFFB05}"/>
              </a:ext>
            </a:extLst>
          </p:cNvPr>
          <p:cNvPicPr>
            <a:picLocks noChangeAspect="1"/>
          </p:cNvPicPr>
          <p:nvPr/>
        </p:nvPicPr>
        <p:blipFill>
          <a:blip r:embed="rId9"/>
          <a:stretch>
            <a:fillRect/>
          </a:stretch>
        </p:blipFill>
        <p:spPr>
          <a:xfrm>
            <a:off x="19668903" y="6296562"/>
            <a:ext cx="3768120" cy="3621785"/>
          </a:xfrm>
          <a:prstGeom prst="rect">
            <a:avLst/>
          </a:prstGeom>
        </p:spPr>
      </p:pic>
      <p:pic>
        <p:nvPicPr>
          <p:cNvPr id="14" name="Afbeelding 13">
            <a:extLst>
              <a:ext uri="{FF2B5EF4-FFF2-40B4-BE49-F238E27FC236}">
                <a16:creationId xmlns="" xmlns:a16="http://schemas.microsoft.com/office/drawing/2014/main" id="{D717996F-75E9-44CB-8D4B-8BC2E6135254}"/>
              </a:ext>
            </a:extLst>
          </p:cNvPr>
          <p:cNvPicPr>
            <a:picLocks noChangeAspect="1"/>
          </p:cNvPicPr>
          <p:nvPr/>
        </p:nvPicPr>
        <p:blipFill>
          <a:blip r:embed="rId10"/>
          <a:stretch>
            <a:fillRect/>
          </a:stretch>
        </p:blipFill>
        <p:spPr>
          <a:xfrm>
            <a:off x="7691016" y="9894793"/>
            <a:ext cx="3709725" cy="3620118"/>
          </a:xfrm>
          <a:prstGeom prst="rect">
            <a:avLst/>
          </a:prstGeom>
        </p:spPr>
      </p:pic>
      <p:sp>
        <p:nvSpPr>
          <p:cNvPr id="19" name="Shape 125">
            <a:extLst>
              <a:ext uri="{FF2B5EF4-FFF2-40B4-BE49-F238E27FC236}">
                <a16:creationId xmlns="" xmlns:a16="http://schemas.microsoft.com/office/drawing/2014/main" id="{0A264A5F-41FE-4525-8584-6D9C5D60E6A5}"/>
              </a:ext>
            </a:extLst>
          </p:cNvPr>
          <p:cNvSpPr/>
          <p:nvPr/>
        </p:nvSpPr>
        <p:spPr>
          <a:xfrm>
            <a:off x="4659313" y="924619"/>
            <a:ext cx="6090609"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Kind centraal!</a:t>
            </a:r>
            <a:endParaRPr dirty="0"/>
          </a:p>
        </p:txBody>
      </p:sp>
      <p:pic>
        <p:nvPicPr>
          <p:cNvPr id="20" name="pasted-image.pdf">
            <a:extLst>
              <a:ext uri="{FF2B5EF4-FFF2-40B4-BE49-F238E27FC236}">
                <a16:creationId xmlns="" xmlns:a16="http://schemas.microsoft.com/office/drawing/2014/main" id="{3D85E46A-F1CB-4256-8547-99EE3CF7CB8C}"/>
              </a:ext>
            </a:extLst>
          </p:cNvPr>
          <p:cNvPicPr>
            <a:picLocks noChangeAspect="1"/>
          </p:cNvPicPr>
          <p:nvPr/>
        </p:nvPicPr>
        <p:blipFill>
          <a:blip r:embed="rId11" cstate="print"/>
          <a:stretch>
            <a:fillRect/>
          </a:stretch>
        </p:blipFill>
        <p:spPr>
          <a:xfrm>
            <a:off x="1248913" y="642871"/>
            <a:ext cx="1914814" cy="1914803"/>
          </a:xfrm>
          <a:prstGeom prst="rect">
            <a:avLst/>
          </a:prstGeom>
          <a:ln w="3175">
            <a:miter lim="400000"/>
          </a:ln>
        </p:spPr>
      </p:pic>
      <p:sp>
        <p:nvSpPr>
          <p:cNvPr id="22" name="Shape 309">
            <a:extLst>
              <a:ext uri="{FF2B5EF4-FFF2-40B4-BE49-F238E27FC236}">
                <a16:creationId xmlns="" xmlns:a16="http://schemas.microsoft.com/office/drawing/2014/main" id="{25A47966-57C6-49AE-A284-953DDC165279}"/>
              </a:ext>
            </a:extLst>
          </p:cNvPr>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grpSp>
        <p:nvGrpSpPr>
          <p:cNvPr id="18" name="Groep 17">
            <a:extLst>
              <a:ext uri="{FF2B5EF4-FFF2-40B4-BE49-F238E27FC236}">
                <a16:creationId xmlns="" xmlns:a16="http://schemas.microsoft.com/office/drawing/2014/main" id="{550BFC1B-BA4D-45AF-9164-7A0A22C9EC69}"/>
              </a:ext>
            </a:extLst>
          </p:cNvPr>
          <p:cNvGrpSpPr/>
          <p:nvPr/>
        </p:nvGrpSpPr>
        <p:grpSpPr>
          <a:xfrm>
            <a:off x="17036696" y="9233963"/>
            <a:ext cx="3898027" cy="3750932"/>
            <a:chOff x="17036696" y="9233963"/>
            <a:chExt cx="3898027" cy="3750932"/>
          </a:xfrm>
        </p:grpSpPr>
        <p:pic>
          <p:nvPicPr>
            <p:cNvPr id="15" name="Afbeelding 14">
              <a:extLst>
                <a:ext uri="{FF2B5EF4-FFF2-40B4-BE49-F238E27FC236}">
                  <a16:creationId xmlns="" xmlns:a16="http://schemas.microsoft.com/office/drawing/2014/main" id="{DE9609D8-8CBA-4C35-B6C8-A7F498889836}"/>
                </a:ext>
              </a:extLst>
            </p:cNvPr>
            <p:cNvPicPr>
              <a:picLocks noChangeAspect="1"/>
            </p:cNvPicPr>
            <p:nvPr/>
          </p:nvPicPr>
          <p:blipFill>
            <a:blip r:embed="rId12"/>
            <a:stretch>
              <a:fillRect/>
            </a:stretch>
          </p:blipFill>
          <p:spPr>
            <a:xfrm>
              <a:off x="17036696" y="9233963"/>
              <a:ext cx="3898027" cy="3750932"/>
            </a:xfrm>
            <a:prstGeom prst="rect">
              <a:avLst/>
            </a:prstGeom>
          </p:spPr>
        </p:pic>
        <p:pic>
          <p:nvPicPr>
            <p:cNvPr id="17" name="Afbeelding 16">
              <a:extLst>
                <a:ext uri="{FF2B5EF4-FFF2-40B4-BE49-F238E27FC236}">
                  <a16:creationId xmlns="" xmlns:a16="http://schemas.microsoft.com/office/drawing/2014/main" id="{FA7E0F4B-ED6E-4199-B000-78846671FBB2}"/>
                </a:ext>
              </a:extLst>
            </p:cNvPr>
            <p:cNvPicPr>
              <a:picLocks noChangeAspect="1"/>
            </p:cNvPicPr>
            <p:nvPr/>
          </p:nvPicPr>
          <p:blipFill>
            <a:blip r:embed="rId13"/>
            <a:stretch>
              <a:fillRect/>
            </a:stretch>
          </p:blipFill>
          <p:spPr>
            <a:xfrm>
              <a:off x="17662361" y="10730510"/>
              <a:ext cx="702057" cy="493337"/>
            </a:xfrm>
            <a:prstGeom prst="rect">
              <a:avLst/>
            </a:prstGeom>
          </p:spPr>
        </p:pic>
      </p:grpSp>
    </p:spTree>
    <p:extLst>
      <p:ext uri="{BB962C8B-B14F-4D97-AF65-F5344CB8AC3E}">
        <p14:creationId xmlns:p14="http://schemas.microsoft.com/office/powerpoint/2010/main" val="629852335"/>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asted-image.pdf"/>
          <p:cNvPicPr>
            <a:picLocks noChangeAspect="1"/>
          </p:cNvPicPr>
          <p:nvPr/>
        </p:nvPicPr>
        <p:blipFill rotWithShape="1">
          <a:blip r:embed="rId2" cstate="print">
            <a:extLst>
              <a:ext uri="{28A0092B-C50C-407E-A947-70E740481C1C}">
                <a14:useLocalDpi xmlns:a14="http://schemas.microsoft.com/office/drawing/2010/main" val="0"/>
              </a:ext>
            </a:extLst>
          </a:blip>
          <a:srcRect l="16424" t="617" r="1262" b="18324"/>
          <a:stretch/>
        </p:blipFill>
        <p:spPr>
          <a:xfrm>
            <a:off x="0" y="1"/>
            <a:ext cx="21691600" cy="14198600"/>
          </a:xfrm>
          <a:prstGeom prst="rect">
            <a:avLst/>
          </a:prstGeom>
          <a:ln w="3175">
            <a:miter lim="400000"/>
          </a:ln>
        </p:spPr>
      </p:pic>
      <p:pic>
        <p:nvPicPr>
          <p:cNvPr id="6" name="Afbeelding 5" descr="KNV_geveldoek3-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6787" y="3164059"/>
            <a:ext cx="6041884" cy="6186624"/>
          </a:xfrm>
          <a:prstGeom prst="rect">
            <a:avLst/>
          </a:prstGeom>
        </p:spPr>
      </p:pic>
      <p:sp>
        <p:nvSpPr>
          <p:cNvPr id="430" name="Shape 430"/>
          <p:cNvSpPr/>
          <p:nvPr/>
        </p:nvSpPr>
        <p:spPr>
          <a:xfrm>
            <a:off x="18335624" y="10644627"/>
            <a:ext cx="5369025" cy="2410719"/>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8000" b="1">
                <a:solidFill>
                  <a:srgbClr val="FFFFFF"/>
                </a:solidFill>
                <a:latin typeface="Arial"/>
                <a:ea typeface="Arial"/>
                <a:cs typeface="Arial"/>
                <a:sym typeface="Arial"/>
              </a:defRPr>
            </a:lvl1pPr>
          </a:lstStyle>
          <a:p>
            <a:r>
              <a:rPr dirty="0"/>
              <a:t>BEDANKT</a:t>
            </a:r>
          </a:p>
        </p:txBody>
      </p:sp>
      <p:sp>
        <p:nvSpPr>
          <p:cNvPr id="9" name="TextBox 8"/>
          <p:cNvSpPr txBox="1"/>
          <p:nvPr/>
        </p:nvSpPr>
        <p:spPr>
          <a:xfrm>
            <a:off x="25831800" y="-11430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p:cNvSpPr txBox="1"/>
          <p:nvPr/>
        </p:nvSpPr>
        <p:spPr>
          <a:xfrm>
            <a:off x="-2260600" y="20066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asted-image.pdf"/>
          <p:cNvPicPr>
            <a:picLocks noChangeAspect="1"/>
          </p:cNvPicPr>
          <p:nvPr/>
        </p:nvPicPr>
        <p:blipFill>
          <a:blip r:embed="rId4" cstate="print"/>
          <a:stretch>
            <a:fillRect/>
          </a:stretch>
        </p:blipFill>
        <p:spPr>
          <a:xfrm>
            <a:off x="-335154" y="-4151361"/>
            <a:ext cx="24769954" cy="22018721"/>
          </a:xfrm>
          <a:prstGeom prst="rect">
            <a:avLst/>
          </a:prstGeom>
          <a:ln w="3175">
            <a:miter lim="400000"/>
          </a:ln>
        </p:spPr>
      </p:pic>
      <p:sp>
        <p:nvSpPr>
          <p:cNvPr id="11" name="TextBox 10"/>
          <p:cNvSpPr txBox="1"/>
          <p:nvPr/>
        </p:nvSpPr>
        <p:spPr>
          <a:xfrm>
            <a:off x="-660400" y="6807200"/>
            <a:ext cx="108202" cy="8160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kstvak 1">
            <a:extLst>
              <a:ext uri="{FF2B5EF4-FFF2-40B4-BE49-F238E27FC236}">
                <a16:creationId xmlns="" xmlns:a16="http://schemas.microsoft.com/office/drawing/2014/main" id="{B29AECD2-454A-4B07-B62B-B2D30DEF2BE1}"/>
              </a:ext>
            </a:extLst>
          </p:cNvPr>
          <p:cNvSpPr txBox="1"/>
          <p:nvPr/>
        </p:nvSpPr>
        <p:spPr>
          <a:xfrm>
            <a:off x="18647853" y="9600357"/>
            <a:ext cx="5369025" cy="38015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r" defTabSz="821531" rtl="0" fontAlgn="auto" latinLnBrk="0" hangingPunct="0">
              <a:lnSpc>
                <a:spcPct val="100000"/>
              </a:lnSpc>
              <a:spcBef>
                <a:spcPts val="0"/>
              </a:spcBef>
              <a:spcAft>
                <a:spcPts val="0"/>
              </a:spcAft>
              <a:buClrTx/>
              <a:buSzTx/>
              <a:buFontTx/>
              <a:buNone/>
              <a:tabLst/>
            </a:pPr>
            <a:r>
              <a:rPr kumimoji="0" lang="nl-NL" sz="8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Light"/>
              </a:rPr>
              <a:t>Passende wedstrijd-vormen!</a:t>
            </a:r>
          </a:p>
        </p:txBody>
      </p:sp>
    </p:spTree>
    <p:extLst>
      <p:ext uri="{BB962C8B-B14F-4D97-AF65-F5344CB8AC3E}">
        <p14:creationId xmlns:p14="http://schemas.microsoft.com/office/powerpoint/2010/main" val="30323340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11728371"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wedstrijdvormen</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1" y="3069484"/>
            <a:ext cx="22042897" cy="111881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Wedstrijdvormen passend bij:</a:t>
            </a:r>
          </a:p>
          <a:p>
            <a:pPr marL="979488" lvl="1" indent="-571500" algn="l">
              <a:buFont typeface="Arial" panose="020B0604020202020204" pitchFamily="34" charset="0"/>
              <a:buChar char="•"/>
            </a:pPr>
            <a:r>
              <a:rPr lang="nl-NL" sz="4000" dirty="0">
                <a:solidFill>
                  <a:srgbClr val="25377F"/>
                </a:solidFill>
                <a:latin typeface="Arial"/>
                <a:cs typeface="Arial"/>
              </a:rPr>
              <a:t> De beleving en drijfveren van pupillen</a:t>
            </a:r>
          </a:p>
          <a:p>
            <a:pPr marL="1169988" lvl="1" indent="-762000" algn="l">
              <a:buFont typeface="Arial" panose="020B0604020202020204" pitchFamily="34" charset="0"/>
              <a:buChar char="•"/>
            </a:pPr>
            <a:r>
              <a:rPr lang="nl-NL" sz="4000" dirty="0">
                <a:solidFill>
                  <a:srgbClr val="25377F"/>
                </a:solidFill>
                <a:latin typeface="Arial"/>
                <a:cs typeface="Arial"/>
              </a:rPr>
              <a:t>De algemene ontwikkeling van pupillen van O6 tot en met O12</a:t>
            </a:r>
          </a:p>
          <a:p>
            <a:pPr marL="2163763" lvl="2" indent="-762000" algn="l">
              <a:buFont typeface="Arial" panose="020B0604020202020204" pitchFamily="34" charset="0"/>
              <a:buChar char="•"/>
            </a:pPr>
            <a:r>
              <a:rPr lang="nl-NL" sz="4000" dirty="0">
                <a:solidFill>
                  <a:srgbClr val="25377F"/>
                </a:solidFill>
                <a:latin typeface="Arial"/>
                <a:cs typeface="Arial"/>
              </a:rPr>
              <a:t>Fysiek, motorisch, sociaal-emotioneel en cognitief</a:t>
            </a:r>
          </a:p>
          <a:p>
            <a:pPr marL="1169988" lvl="1" indent="-762000" algn="l">
              <a:buFont typeface="Arial" panose="020B0604020202020204" pitchFamily="34" charset="0"/>
              <a:buChar char="•"/>
            </a:pPr>
            <a:r>
              <a:rPr lang="nl-NL" sz="4000" dirty="0">
                <a:solidFill>
                  <a:srgbClr val="25377F"/>
                </a:solidFill>
                <a:latin typeface="Arial"/>
                <a:cs typeface="Arial"/>
              </a:rPr>
              <a:t>De ontwikkeling van voetballende pupillen van O6 t/m O12</a:t>
            </a:r>
          </a:p>
          <a:p>
            <a:pPr marL="2163763" lvl="1" indent="-762000" algn="l">
              <a:buFont typeface="Arial" panose="020B0604020202020204" pitchFamily="34" charset="0"/>
              <a:buChar char="•"/>
            </a:pPr>
            <a:r>
              <a:rPr lang="nl-NL" sz="4000" dirty="0">
                <a:solidFill>
                  <a:srgbClr val="25377F"/>
                </a:solidFill>
                <a:latin typeface="Arial"/>
                <a:cs typeface="Arial"/>
              </a:rPr>
              <a:t>O6   / O7		: leren beheersen van de bal</a:t>
            </a:r>
          </a:p>
          <a:p>
            <a:pPr marL="2163763" lvl="1" indent="-762000" algn="l">
              <a:buFont typeface="Arial" panose="020B0604020202020204" pitchFamily="34" charset="0"/>
              <a:buChar char="•"/>
            </a:pPr>
            <a:r>
              <a:rPr lang="nl-NL" sz="4000" dirty="0">
                <a:solidFill>
                  <a:srgbClr val="25377F"/>
                </a:solidFill>
                <a:latin typeface="Arial"/>
                <a:cs typeface="Arial"/>
              </a:rPr>
              <a:t>O8   / O9		: doelgericht leren handelen met bal</a:t>
            </a:r>
          </a:p>
          <a:p>
            <a:pPr marL="2163763" lvl="1" indent="-762000" algn="l">
              <a:buFont typeface="Arial" panose="020B0604020202020204" pitchFamily="34" charset="0"/>
              <a:buChar char="•"/>
            </a:pPr>
            <a:r>
              <a:rPr lang="nl-NL" sz="4000" dirty="0">
                <a:solidFill>
                  <a:srgbClr val="25377F"/>
                </a:solidFill>
                <a:latin typeface="Arial"/>
                <a:cs typeface="Arial"/>
              </a:rPr>
              <a:t>O10 / O11		: samen doelgericht te spelen</a:t>
            </a:r>
          </a:p>
          <a:p>
            <a:pPr marL="2163763" lvl="1" indent="-762000" algn="l">
              <a:buFont typeface="Arial" panose="020B0604020202020204" pitchFamily="34" charset="0"/>
              <a:buChar char="•"/>
            </a:pPr>
            <a:r>
              <a:rPr lang="nl-NL" sz="4000" dirty="0">
                <a:solidFill>
                  <a:srgbClr val="25377F"/>
                </a:solidFill>
                <a:latin typeface="Arial"/>
                <a:cs typeface="Arial"/>
              </a:rPr>
              <a:t>O12				: leren spelen vanuit een basistaak </a:t>
            </a:r>
          </a:p>
          <a:p>
            <a:pPr marL="1169988" lvl="1" indent="-762000" algn="l">
              <a:buFont typeface="Arial" panose="020B0604020202020204" pitchFamily="34" charset="0"/>
              <a:buChar char="•"/>
            </a:pPr>
            <a:r>
              <a:rPr lang="nl-NL" sz="4000" dirty="0">
                <a:solidFill>
                  <a:srgbClr val="25377F"/>
                </a:solidFill>
                <a:latin typeface="Arial"/>
                <a:cs typeface="Arial"/>
              </a:rPr>
              <a:t>De wijze waarop pupillen met plezier steeds beter leren voetballen tijdens </a:t>
            </a:r>
            <a:br>
              <a:rPr lang="nl-NL" sz="4000" dirty="0">
                <a:solidFill>
                  <a:srgbClr val="25377F"/>
                </a:solidFill>
                <a:latin typeface="Arial"/>
                <a:cs typeface="Arial"/>
              </a:rPr>
            </a:br>
            <a:r>
              <a:rPr lang="nl-NL" sz="4000" dirty="0">
                <a:solidFill>
                  <a:srgbClr val="25377F"/>
                </a:solidFill>
                <a:latin typeface="Arial"/>
                <a:cs typeface="Arial"/>
              </a:rPr>
              <a:t>wedstrijden :</a:t>
            </a:r>
          </a:p>
          <a:p>
            <a:pPr marL="2163763" lvl="1" indent="-762000" algn="l">
              <a:buFont typeface="Arial" panose="020B0604020202020204" pitchFamily="34" charset="0"/>
              <a:buChar char="•"/>
            </a:pPr>
            <a:r>
              <a:rPr lang="nl-NL" sz="4000" dirty="0">
                <a:solidFill>
                  <a:srgbClr val="25377F"/>
                </a:solidFill>
                <a:latin typeface="Arial"/>
                <a:cs typeface="Arial"/>
              </a:rPr>
              <a:t>Leren door in een positieve en veilige kindgerichte voetbalomgeving te</a:t>
            </a:r>
            <a:br>
              <a:rPr lang="nl-NL" sz="4000" dirty="0">
                <a:solidFill>
                  <a:srgbClr val="25377F"/>
                </a:solidFill>
                <a:latin typeface="Arial"/>
                <a:cs typeface="Arial"/>
              </a:rPr>
            </a:br>
            <a:r>
              <a:rPr lang="nl-NL" sz="4000" dirty="0">
                <a:solidFill>
                  <a:srgbClr val="25377F"/>
                </a:solidFill>
                <a:latin typeface="Arial"/>
                <a:cs typeface="Arial"/>
              </a:rPr>
              <a:t>kunnen voetballen </a:t>
            </a:r>
          </a:p>
          <a:p>
            <a:pPr marL="2163763" lvl="1" indent="-762000" algn="l">
              <a:buFont typeface="Arial" panose="020B0604020202020204" pitchFamily="34" charset="0"/>
              <a:buChar char="•"/>
            </a:pPr>
            <a:r>
              <a:rPr lang="nl-NL" sz="4000" dirty="0">
                <a:solidFill>
                  <a:srgbClr val="25377F"/>
                </a:solidFill>
                <a:latin typeface="Arial"/>
                <a:cs typeface="Arial"/>
              </a:rPr>
              <a:t>Leren door te doen en te ervaren</a:t>
            </a:r>
          </a:p>
          <a:p>
            <a:pPr marL="2163763" lvl="1" indent="-762000" algn="l">
              <a:buFont typeface="Arial" panose="020B0604020202020204" pitchFamily="34" charset="0"/>
              <a:buChar char="•"/>
            </a:pPr>
            <a:r>
              <a:rPr lang="nl-NL" sz="4000" dirty="0">
                <a:solidFill>
                  <a:srgbClr val="25377F"/>
                </a:solidFill>
                <a:latin typeface="Arial"/>
                <a:cs typeface="Arial"/>
              </a:rPr>
              <a:t>Leren door met en zonder bal veelvuldig in soortgelijke situaties te komen</a:t>
            </a:r>
          </a:p>
          <a:p>
            <a:pPr marL="2163763" lvl="1" indent="-762000" algn="l">
              <a:buFont typeface="Arial" panose="020B0604020202020204" pitchFamily="34" charset="0"/>
              <a:buChar char="•"/>
            </a:pPr>
            <a:r>
              <a:rPr lang="nl-NL" sz="4000" dirty="0">
                <a:solidFill>
                  <a:srgbClr val="25377F"/>
                </a:solidFill>
                <a:latin typeface="Arial"/>
                <a:cs typeface="Arial"/>
              </a:rPr>
              <a:t>Leren door eigen keuzes te mogen maken</a:t>
            </a:r>
          </a:p>
          <a:p>
            <a:pPr marL="2163763" lvl="1" indent="-762000" algn="l">
              <a:buFont typeface="Arial" panose="020B0604020202020204" pitchFamily="34" charset="0"/>
              <a:buChar char="•"/>
            </a:pPr>
            <a:r>
              <a:rPr lang="nl-NL" sz="4000" dirty="0">
                <a:solidFill>
                  <a:srgbClr val="25377F"/>
                </a:solidFill>
                <a:latin typeface="Arial"/>
                <a:cs typeface="Arial"/>
              </a:rPr>
              <a:t>Leren door positieve coaching</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8" name="Afbeelding 7" descr="voetballer1.png">
            <a:extLst>
              <a:ext uri="{FF2B5EF4-FFF2-40B4-BE49-F238E27FC236}">
                <a16:creationId xmlns="" xmlns:a16="http://schemas.microsoft.com/office/drawing/2014/main" id="{69458031-19DB-449C-8B9E-6D9B11F52F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69475" y="924619"/>
            <a:ext cx="11502519" cy="14885613"/>
          </a:xfrm>
          <a:prstGeom prst="rect">
            <a:avLst/>
          </a:prstGeom>
        </p:spPr>
      </p:pic>
    </p:spTree>
    <p:extLst>
      <p:ext uri="{BB962C8B-B14F-4D97-AF65-F5344CB8AC3E}">
        <p14:creationId xmlns:p14="http://schemas.microsoft.com/office/powerpoint/2010/main" val="3787730725"/>
      </p:ext>
    </p:extLst>
  </p:cSld>
  <p:clrMapOvr>
    <a:masterClrMapping/>
  </p:clrMapOvr>
  <mc:AlternateContent xmlns:mc="http://schemas.openxmlformats.org/markup-compatibility/2006" xmlns:p14="http://schemas.microsoft.com/office/powerpoint/2010/main">
    <mc:Choice Requires="p14">
      <p:transition spd="slow" p14:dur="1200" advTm="18000">
        <p14:prism/>
      </p:transition>
    </mc:Choice>
    <mc:Fallback xmlns="">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 calcmode="lin" valueType="num">
                                      <p:cBhvr additive="base">
                                        <p:cTn id="39"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anim calcmode="lin" valueType="num">
                                      <p:cBhvr additive="base">
                                        <p:cTn id="4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 calcmode="lin" valueType="num">
                                      <p:cBhvr additive="base">
                                        <p:cTn id="51"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xEl>
                                              <p:pRg st="11" end="11"/>
                                            </p:txEl>
                                          </p:spTgt>
                                        </p:tgtEl>
                                        <p:attrNameLst>
                                          <p:attrName>style.visibility</p:attrName>
                                        </p:attrNameLst>
                                      </p:cBhvr>
                                      <p:to>
                                        <p:strVal val="visible"/>
                                      </p:to>
                                    </p:set>
                                    <p:anim calcmode="lin" valueType="num">
                                      <p:cBhvr additive="base">
                                        <p:cTn id="57"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9">
                                            <p:txEl>
                                              <p:pRg st="12" end="12"/>
                                            </p:txEl>
                                          </p:spTgt>
                                        </p:tgtEl>
                                        <p:attrNameLst>
                                          <p:attrName>style.visibility</p:attrName>
                                        </p:attrNameLst>
                                      </p:cBhvr>
                                      <p:to>
                                        <p:strVal val="visible"/>
                                      </p:to>
                                    </p:set>
                                    <p:anim calcmode="lin" valueType="num">
                                      <p:cBhvr additive="base">
                                        <p:cTn id="6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9">
                                            <p:txEl>
                                              <p:pRg st="13" end="13"/>
                                            </p:txEl>
                                          </p:spTgt>
                                        </p:tgtEl>
                                        <p:attrNameLst>
                                          <p:attrName>style.visibility</p:attrName>
                                        </p:attrNameLst>
                                      </p:cBhvr>
                                      <p:to>
                                        <p:strVal val="visible"/>
                                      </p:to>
                                    </p:set>
                                    <p:anim calcmode="lin" valueType="num">
                                      <p:cBhvr additive="base">
                                        <p:cTn id="69"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9">
                                            <p:txEl>
                                              <p:pRg st="14" end="14"/>
                                            </p:txEl>
                                          </p:spTgt>
                                        </p:tgtEl>
                                        <p:attrNameLst>
                                          <p:attrName>style.visibility</p:attrName>
                                        </p:attrNameLst>
                                      </p:cBhvr>
                                      <p:to>
                                        <p:strVal val="visible"/>
                                      </p:to>
                                    </p:set>
                                    <p:anim calcmode="lin" valueType="num">
                                      <p:cBhvr additive="base">
                                        <p:cTn id="75"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9">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659313" y="924619"/>
            <a:ext cx="11728371"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wedstrijdvormen</a:t>
            </a:r>
            <a:endParaRPr dirty="0"/>
          </a:p>
        </p:txBody>
      </p:sp>
      <p:pic>
        <p:nvPicPr>
          <p:cNvPr id="12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9" name="TextBox 8"/>
          <p:cNvSpPr txBox="1"/>
          <p:nvPr/>
        </p:nvSpPr>
        <p:spPr>
          <a:xfrm>
            <a:off x="1170552" y="3318540"/>
            <a:ext cx="22042897" cy="31859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Om tot passende wedstrijdvormen voor de verschillende </a:t>
            </a:r>
            <a:br>
              <a:rPr lang="nl-NL" sz="4000" dirty="0">
                <a:solidFill>
                  <a:srgbClr val="25377F"/>
                </a:solidFill>
                <a:latin typeface="Arial"/>
                <a:cs typeface="Arial"/>
              </a:rPr>
            </a:br>
            <a:r>
              <a:rPr lang="nl-NL" sz="4000" dirty="0">
                <a:solidFill>
                  <a:srgbClr val="25377F"/>
                </a:solidFill>
                <a:latin typeface="Arial"/>
                <a:cs typeface="Arial"/>
              </a:rPr>
              <a:t>leeftijdscategorieën te komen is aan onderstaande knoppen gedraaid:</a:t>
            </a:r>
            <a:br>
              <a:rPr lang="nl-NL" sz="4000" dirty="0">
                <a:solidFill>
                  <a:srgbClr val="25377F"/>
                </a:solidFill>
                <a:latin typeface="Arial"/>
                <a:cs typeface="Arial"/>
              </a:rPr>
            </a:br>
            <a:endParaRPr lang="nl-NL" sz="4000" dirty="0">
              <a:solidFill>
                <a:srgbClr val="25377F"/>
              </a:solidFill>
              <a:latin typeface="Arial"/>
              <a:cs typeface="Arial"/>
            </a:endParaRPr>
          </a:p>
          <a:p>
            <a:pPr marL="407988" lvl="1" indent="0" algn="l"/>
            <a:r>
              <a:rPr lang="nl-NL" sz="4000" dirty="0">
                <a:solidFill>
                  <a:srgbClr val="25377F"/>
                </a:solidFill>
                <a:latin typeface="Arial"/>
                <a:cs typeface="Arial"/>
              </a:rPr>
              <a:t/>
            </a:r>
            <a:br>
              <a:rPr lang="nl-NL" sz="4000" dirty="0">
                <a:solidFill>
                  <a:srgbClr val="25377F"/>
                </a:solidFill>
                <a:latin typeface="Arial"/>
                <a:cs typeface="Arial"/>
              </a:rPr>
            </a:br>
            <a:endParaRPr lang="en-US" sz="4000" dirty="0">
              <a:latin typeface="Arial"/>
              <a:cs typeface="Arial"/>
            </a:endParaRPr>
          </a:p>
        </p:txBody>
      </p:sp>
      <p:sp>
        <p:nvSpPr>
          <p:cNvPr id="7"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pic>
        <p:nvPicPr>
          <p:cNvPr id="10" name="Afbeelding 33" descr="voetballer2.png">
            <a:extLst>
              <a:ext uri="{FF2B5EF4-FFF2-40B4-BE49-F238E27FC236}">
                <a16:creationId xmlns="" xmlns:a16="http://schemas.microsoft.com/office/drawing/2014/main" id="{F41B4418-0620-4132-8475-28279E064A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33314" y="3008219"/>
            <a:ext cx="7824765" cy="11058433"/>
          </a:xfrm>
          <a:prstGeom prst="rect">
            <a:avLst/>
          </a:prstGeom>
        </p:spPr>
      </p:pic>
      <p:pic>
        <p:nvPicPr>
          <p:cNvPr id="11" name="pasted-image.pdf">
            <a:extLst>
              <a:ext uri="{FF2B5EF4-FFF2-40B4-BE49-F238E27FC236}">
                <a16:creationId xmlns="" xmlns:a16="http://schemas.microsoft.com/office/drawing/2014/main" id="{DB87C144-3E2B-4FB6-A332-8A5832B45C6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26209" y="6259333"/>
            <a:ext cx="3275036" cy="1919280"/>
          </a:xfrm>
          <a:prstGeom prst="rect">
            <a:avLst/>
          </a:prstGeom>
          <a:ln w="3175">
            <a:miter lim="400000"/>
          </a:ln>
        </p:spPr>
      </p:pic>
      <p:pic>
        <p:nvPicPr>
          <p:cNvPr id="12" name="pasted-image.pdf">
            <a:extLst>
              <a:ext uri="{FF2B5EF4-FFF2-40B4-BE49-F238E27FC236}">
                <a16:creationId xmlns="" xmlns:a16="http://schemas.microsoft.com/office/drawing/2014/main" id="{7E154946-1C1A-4E61-907C-2483C4B234B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979548" y="6267699"/>
            <a:ext cx="3448420" cy="1882355"/>
          </a:xfrm>
          <a:prstGeom prst="rect">
            <a:avLst/>
          </a:prstGeom>
          <a:ln w="3175">
            <a:miter lim="400000"/>
          </a:ln>
        </p:spPr>
      </p:pic>
      <p:pic>
        <p:nvPicPr>
          <p:cNvPr id="13" name="pasted-image.pdf">
            <a:extLst>
              <a:ext uri="{FF2B5EF4-FFF2-40B4-BE49-F238E27FC236}">
                <a16:creationId xmlns="" xmlns:a16="http://schemas.microsoft.com/office/drawing/2014/main" id="{37150C77-63EC-420D-B10E-29059A755FA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724912" y="6289623"/>
            <a:ext cx="3448420" cy="1918404"/>
          </a:xfrm>
          <a:prstGeom prst="rect">
            <a:avLst/>
          </a:prstGeom>
          <a:ln w="3175">
            <a:miter lim="400000"/>
          </a:ln>
        </p:spPr>
      </p:pic>
      <p:pic>
        <p:nvPicPr>
          <p:cNvPr id="14" name="pasted-image.pdf">
            <a:extLst>
              <a:ext uri="{FF2B5EF4-FFF2-40B4-BE49-F238E27FC236}">
                <a16:creationId xmlns="" xmlns:a16="http://schemas.microsoft.com/office/drawing/2014/main" id="{127F14D1-B06D-4227-B506-7E332BE8F9C3}"/>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709256" y="6292496"/>
            <a:ext cx="3255771" cy="2657233"/>
          </a:xfrm>
          <a:prstGeom prst="rect">
            <a:avLst/>
          </a:prstGeom>
          <a:ln w="3175">
            <a:miter lim="400000"/>
          </a:ln>
        </p:spPr>
      </p:pic>
      <p:sp>
        <p:nvSpPr>
          <p:cNvPr id="15" name="Shape 180">
            <a:extLst>
              <a:ext uri="{FF2B5EF4-FFF2-40B4-BE49-F238E27FC236}">
                <a16:creationId xmlns="" xmlns:a16="http://schemas.microsoft.com/office/drawing/2014/main" id="{416654E1-007A-429B-A3CD-8171FABFF695}"/>
              </a:ext>
            </a:extLst>
          </p:cNvPr>
          <p:cNvSpPr/>
          <p:nvPr/>
        </p:nvSpPr>
        <p:spPr>
          <a:xfrm>
            <a:off x="1975770" y="5536984"/>
            <a:ext cx="2495074" cy="492923"/>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err="1">
                <a:solidFill>
                  <a:srgbClr val="E55428"/>
                </a:solidFill>
              </a:rPr>
              <a:t>Veldafmeting</a:t>
            </a:r>
            <a:r>
              <a:rPr lang="nl-NL" dirty="0">
                <a:solidFill>
                  <a:srgbClr val="E55428"/>
                </a:solidFill>
              </a:rPr>
              <a:t>en</a:t>
            </a:r>
            <a:endParaRPr dirty="0">
              <a:solidFill>
                <a:srgbClr val="E55428"/>
              </a:solidFill>
            </a:endParaRPr>
          </a:p>
        </p:txBody>
      </p:sp>
      <p:sp>
        <p:nvSpPr>
          <p:cNvPr id="16" name="Shape 182">
            <a:extLst>
              <a:ext uri="{FF2B5EF4-FFF2-40B4-BE49-F238E27FC236}">
                <a16:creationId xmlns="" xmlns:a16="http://schemas.microsoft.com/office/drawing/2014/main" id="{AD672283-5238-4142-86CF-66B6BA9B1462}"/>
              </a:ext>
            </a:extLst>
          </p:cNvPr>
          <p:cNvSpPr/>
          <p:nvPr/>
        </p:nvSpPr>
        <p:spPr>
          <a:xfrm>
            <a:off x="11560534" y="5562997"/>
            <a:ext cx="2299508" cy="492924"/>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E55428"/>
                </a:solidFill>
              </a:rPr>
              <a:t>Aantal spelers</a:t>
            </a:r>
          </a:p>
        </p:txBody>
      </p:sp>
      <p:sp>
        <p:nvSpPr>
          <p:cNvPr id="17" name="Shape 183">
            <a:extLst>
              <a:ext uri="{FF2B5EF4-FFF2-40B4-BE49-F238E27FC236}">
                <a16:creationId xmlns="" xmlns:a16="http://schemas.microsoft.com/office/drawing/2014/main" id="{9438BB1A-57AF-43D3-9F02-A3C6EBF83045}"/>
              </a:ext>
            </a:extLst>
          </p:cNvPr>
          <p:cNvSpPr/>
          <p:nvPr/>
        </p:nvSpPr>
        <p:spPr>
          <a:xfrm>
            <a:off x="8536128" y="5562997"/>
            <a:ext cx="1978906" cy="492923"/>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E55428"/>
                </a:solidFill>
              </a:rPr>
              <a:t>Doelformaat</a:t>
            </a:r>
          </a:p>
        </p:txBody>
      </p:sp>
      <p:sp>
        <p:nvSpPr>
          <p:cNvPr id="18" name="Shape 187">
            <a:extLst>
              <a:ext uri="{FF2B5EF4-FFF2-40B4-BE49-F238E27FC236}">
                <a16:creationId xmlns="" xmlns:a16="http://schemas.microsoft.com/office/drawing/2014/main" id="{114984C1-E65B-429A-BA0D-9FCE33FADB02}"/>
              </a:ext>
            </a:extLst>
          </p:cNvPr>
          <p:cNvSpPr/>
          <p:nvPr/>
        </p:nvSpPr>
        <p:spPr>
          <a:xfrm>
            <a:off x="4872865" y="5562997"/>
            <a:ext cx="3378328" cy="492924"/>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lang="nl-NL" dirty="0">
                <a:solidFill>
                  <a:srgbClr val="E55428"/>
                </a:solidFill>
              </a:rPr>
              <a:t>Aanwezigheid keeper</a:t>
            </a:r>
            <a:endParaRPr dirty="0">
              <a:solidFill>
                <a:srgbClr val="E55428"/>
              </a:solidFill>
            </a:endParaRPr>
          </a:p>
        </p:txBody>
      </p:sp>
      <p:pic>
        <p:nvPicPr>
          <p:cNvPr id="19" name="pasted-image.pdf">
            <a:extLst>
              <a:ext uri="{FF2B5EF4-FFF2-40B4-BE49-F238E27FC236}">
                <a16:creationId xmlns="" xmlns:a16="http://schemas.microsoft.com/office/drawing/2014/main" id="{422483E9-0623-4619-A8B7-B346A62F64AC}"/>
              </a:ext>
            </a:extLst>
          </p:cNvPr>
          <p:cNvPicPr>
            <a:picLocks noChangeAspect="1"/>
          </p:cNvPicPr>
          <p:nvPr/>
        </p:nvPicPr>
        <p:blipFill>
          <a:blip r:embed="rId9" cstate="print">
            <a:extLst>
              <a:ext uri="{28A0092B-C50C-407E-A947-70E740481C1C}">
                <a14:useLocalDpi xmlns:a14="http://schemas.microsoft.com/office/drawing/2010/main"/>
              </a:ext>
            </a:extLst>
          </a:blip>
          <a:srcRect t="21581"/>
          <a:stretch>
            <a:fillRect/>
          </a:stretch>
        </p:blipFill>
        <p:spPr>
          <a:xfrm>
            <a:off x="9592499" y="9701352"/>
            <a:ext cx="3448420" cy="1903504"/>
          </a:xfrm>
          <a:prstGeom prst="rect">
            <a:avLst/>
          </a:prstGeom>
          <a:ln w="3175">
            <a:miter lim="400000"/>
          </a:ln>
        </p:spPr>
      </p:pic>
      <p:sp>
        <p:nvSpPr>
          <p:cNvPr id="20" name="Shape 179">
            <a:extLst>
              <a:ext uri="{FF2B5EF4-FFF2-40B4-BE49-F238E27FC236}">
                <a16:creationId xmlns="" xmlns:a16="http://schemas.microsoft.com/office/drawing/2014/main" id="{7E8E53C0-8154-4096-ACB2-C6B110DECA5B}"/>
              </a:ext>
            </a:extLst>
          </p:cNvPr>
          <p:cNvSpPr/>
          <p:nvPr/>
        </p:nvSpPr>
        <p:spPr>
          <a:xfrm>
            <a:off x="10378857" y="9058671"/>
            <a:ext cx="1783340" cy="492923"/>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E55428"/>
                </a:solidFill>
              </a:rPr>
              <a:t>Balformaat</a:t>
            </a:r>
          </a:p>
        </p:txBody>
      </p:sp>
      <p:sp>
        <p:nvSpPr>
          <p:cNvPr id="21" name="Shape 186">
            <a:extLst>
              <a:ext uri="{FF2B5EF4-FFF2-40B4-BE49-F238E27FC236}">
                <a16:creationId xmlns="" xmlns:a16="http://schemas.microsoft.com/office/drawing/2014/main" id="{19779DAD-A1FE-4C26-B99D-9B6FD8E61897}"/>
              </a:ext>
            </a:extLst>
          </p:cNvPr>
          <p:cNvSpPr/>
          <p:nvPr/>
        </p:nvSpPr>
        <p:spPr>
          <a:xfrm>
            <a:off x="3900991" y="8965290"/>
            <a:ext cx="1728839" cy="492924"/>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E55428"/>
                </a:solidFill>
              </a:rPr>
              <a:t>Spelregels</a:t>
            </a:r>
          </a:p>
        </p:txBody>
      </p:sp>
      <p:pic>
        <p:nvPicPr>
          <p:cNvPr id="22" name="Afbeelding 21" descr="2.png">
            <a:extLst>
              <a:ext uri="{FF2B5EF4-FFF2-40B4-BE49-F238E27FC236}">
                <a16:creationId xmlns="" xmlns:a16="http://schemas.microsoft.com/office/drawing/2014/main" id="{5C1AA781-75AC-4BC0-8FB0-9B3F40C0B57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09696" y="9687640"/>
            <a:ext cx="1926337" cy="1901953"/>
          </a:xfrm>
          <a:prstGeom prst="rect">
            <a:avLst/>
          </a:prstGeom>
        </p:spPr>
      </p:pic>
      <p:pic>
        <p:nvPicPr>
          <p:cNvPr id="23" name="pasted-image.pdf">
            <a:extLst>
              <a:ext uri="{FF2B5EF4-FFF2-40B4-BE49-F238E27FC236}">
                <a16:creationId xmlns="" xmlns:a16="http://schemas.microsoft.com/office/drawing/2014/main" id="{A2BCF7F4-E43E-4E9D-99F8-CE3580023F67}"/>
              </a:ext>
            </a:extLst>
          </p:cNvPr>
          <p:cNvPicPr>
            <a:picLocks noChangeAspect="1"/>
          </p:cNvPicPr>
          <p:nvPr/>
        </p:nvPicPr>
        <p:blipFill>
          <a:blip r:embed="rId11" cstate="print">
            <a:extLst>
              <a:ext uri="{28A0092B-C50C-407E-A947-70E740481C1C}">
                <a14:useLocalDpi xmlns:a14="http://schemas.microsoft.com/office/drawing/2010/main"/>
              </a:ext>
            </a:extLst>
          </a:blip>
          <a:srcRect t="22823"/>
          <a:stretch>
            <a:fillRect/>
          </a:stretch>
        </p:blipFill>
        <p:spPr>
          <a:xfrm>
            <a:off x="6317463" y="9701352"/>
            <a:ext cx="3275036" cy="1888241"/>
          </a:xfrm>
          <a:prstGeom prst="rect">
            <a:avLst/>
          </a:prstGeom>
          <a:ln w="3175">
            <a:miter lim="400000"/>
          </a:ln>
        </p:spPr>
      </p:pic>
      <p:sp>
        <p:nvSpPr>
          <p:cNvPr id="24" name="Shape 188">
            <a:extLst>
              <a:ext uri="{FF2B5EF4-FFF2-40B4-BE49-F238E27FC236}">
                <a16:creationId xmlns="" xmlns:a16="http://schemas.microsoft.com/office/drawing/2014/main" id="{292690D7-192E-4590-9F08-9372E8113F37}"/>
              </a:ext>
            </a:extLst>
          </p:cNvPr>
          <p:cNvSpPr/>
          <p:nvPr/>
        </p:nvSpPr>
        <p:spPr>
          <a:xfrm>
            <a:off x="7216826" y="8971853"/>
            <a:ext cx="1496403" cy="492924"/>
          </a:xfrm>
          <a:prstGeom prst="rect">
            <a:avLst/>
          </a:prstGeom>
          <a:ln w="3175">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lvl1pPr>
              <a:defRPr sz="2500" b="1">
                <a:solidFill>
                  <a:srgbClr val="25377F"/>
                </a:solidFill>
                <a:latin typeface="Arial"/>
                <a:ea typeface="Arial"/>
                <a:cs typeface="Arial"/>
                <a:sym typeface="Arial"/>
              </a:defRPr>
            </a:lvl1pPr>
          </a:lstStyle>
          <a:p>
            <a:r>
              <a:rPr dirty="0">
                <a:solidFill>
                  <a:srgbClr val="E55428"/>
                </a:solidFill>
              </a:rPr>
              <a:t>Spelduur</a:t>
            </a:r>
          </a:p>
        </p:txBody>
      </p:sp>
    </p:spTree>
    <p:extLst>
      <p:ext uri="{BB962C8B-B14F-4D97-AF65-F5344CB8AC3E}">
        <p14:creationId xmlns:p14="http://schemas.microsoft.com/office/powerpoint/2010/main" val="4275452417"/>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asted-image.pdf"/>
          <p:cNvPicPr>
            <a:picLocks noChangeAspect="1"/>
          </p:cNvPicPr>
          <p:nvPr/>
        </p:nvPicPr>
        <p:blipFill>
          <a:blip r:embed="rId3" cstate="print"/>
          <a:stretch>
            <a:fillRect/>
          </a:stretch>
        </p:blipFill>
        <p:spPr>
          <a:xfrm>
            <a:off x="1248913" y="642871"/>
            <a:ext cx="1914814" cy="1914803"/>
          </a:xfrm>
          <a:prstGeom prst="rect">
            <a:avLst/>
          </a:prstGeom>
          <a:ln w="3175">
            <a:miter lim="400000"/>
          </a:ln>
        </p:spPr>
      </p:pic>
      <p:sp>
        <p:nvSpPr>
          <p:cNvPr id="309" name="Shape 309"/>
          <p:cNvSpPr/>
          <p:nvPr/>
        </p:nvSpPr>
        <p:spPr>
          <a:xfrm>
            <a:off x="1170552" y="2985490"/>
            <a:ext cx="22042897" cy="1"/>
          </a:xfrm>
          <a:prstGeom prst="line">
            <a:avLst/>
          </a:prstGeom>
          <a:ln w="50800">
            <a:solidFill>
              <a:srgbClr val="F36D20"/>
            </a:solidFill>
            <a:miter lim="400000"/>
          </a:ln>
        </p:spPr>
        <p:txBody>
          <a:bodyPr lIns="53578" tIns="53578" rIns="53578" bIns="53578" anchor="ctr"/>
          <a:lstStyle/>
          <a:p>
            <a:pPr>
              <a:defRPr sz="3000"/>
            </a:pPr>
            <a:endParaRPr/>
          </a:p>
        </p:txBody>
      </p:sp>
      <p:sp>
        <p:nvSpPr>
          <p:cNvPr id="21" name="Shape 125">
            <a:extLst>
              <a:ext uri="{FF2B5EF4-FFF2-40B4-BE49-F238E27FC236}">
                <a16:creationId xmlns="" xmlns:a16="http://schemas.microsoft.com/office/drawing/2014/main" id="{8C0DE643-D6B7-4946-BAC5-621AD6A53E14}"/>
              </a:ext>
            </a:extLst>
          </p:cNvPr>
          <p:cNvSpPr/>
          <p:nvPr/>
        </p:nvSpPr>
        <p:spPr>
          <a:xfrm>
            <a:off x="4659313" y="924619"/>
            <a:ext cx="11978440" cy="1185420"/>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457200">
              <a:defRPr sz="7000" b="1">
                <a:solidFill>
                  <a:srgbClr val="F36D20"/>
                </a:solidFill>
                <a:latin typeface="Arial"/>
                <a:ea typeface="Arial"/>
                <a:cs typeface="Arial"/>
                <a:sym typeface="Arial"/>
              </a:defRPr>
            </a:lvl1pPr>
          </a:lstStyle>
          <a:p>
            <a:r>
              <a:rPr lang="nl-NL" dirty="0"/>
              <a:t>Passende wedstrijdvormen</a:t>
            </a:r>
            <a:endParaRPr dirty="0"/>
          </a:p>
        </p:txBody>
      </p:sp>
      <p:sp>
        <p:nvSpPr>
          <p:cNvPr id="23" name="TextBox 8">
            <a:extLst>
              <a:ext uri="{FF2B5EF4-FFF2-40B4-BE49-F238E27FC236}">
                <a16:creationId xmlns="" xmlns:a16="http://schemas.microsoft.com/office/drawing/2014/main" id="{005C56BB-41E3-4A68-ADBA-03B587673EA0}"/>
              </a:ext>
            </a:extLst>
          </p:cNvPr>
          <p:cNvSpPr txBox="1"/>
          <p:nvPr/>
        </p:nvSpPr>
        <p:spPr>
          <a:xfrm>
            <a:off x="1170552" y="3252477"/>
            <a:ext cx="22042897"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407988" lvl="1" indent="0" algn="l"/>
            <a:r>
              <a:rPr lang="nl-NL" sz="4000" dirty="0">
                <a:solidFill>
                  <a:srgbClr val="25377F"/>
                </a:solidFill>
                <a:latin typeface="Arial"/>
                <a:cs typeface="Arial"/>
              </a:rPr>
              <a:t>Passende veldafmetingen, keeper, doelformaat, aantal spelers:</a:t>
            </a:r>
          </a:p>
        </p:txBody>
      </p:sp>
      <p:grpSp>
        <p:nvGrpSpPr>
          <p:cNvPr id="4" name="Groep 3">
            <a:extLst>
              <a:ext uri="{FF2B5EF4-FFF2-40B4-BE49-F238E27FC236}">
                <a16:creationId xmlns="" xmlns:a16="http://schemas.microsoft.com/office/drawing/2014/main" id="{A1C26F9B-71D0-4BC4-A408-3F92157FC0FB}"/>
              </a:ext>
            </a:extLst>
          </p:cNvPr>
          <p:cNvGrpSpPr/>
          <p:nvPr/>
        </p:nvGrpSpPr>
        <p:grpSpPr>
          <a:xfrm>
            <a:off x="1428430" y="8941154"/>
            <a:ext cx="10495025" cy="4920005"/>
            <a:chOff x="1428430" y="8941154"/>
            <a:chExt cx="10495025" cy="4920005"/>
          </a:xfrm>
        </p:grpSpPr>
        <p:pic>
          <p:nvPicPr>
            <p:cNvPr id="18" name="Afbeelding 17"/>
            <p:cNvPicPr>
              <a:picLocks noChangeAspect="1"/>
            </p:cNvPicPr>
            <p:nvPr/>
          </p:nvPicPr>
          <p:blipFill>
            <a:blip r:embed="rId4" cstate="print"/>
            <a:stretch>
              <a:fillRect/>
            </a:stretch>
          </p:blipFill>
          <p:spPr>
            <a:xfrm>
              <a:off x="1428430" y="9440900"/>
              <a:ext cx="10495025" cy="4420259"/>
            </a:xfrm>
            <a:prstGeom prst="rect">
              <a:avLst/>
            </a:prstGeom>
          </p:spPr>
        </p:pic>
        <p:pic>
          <p:nvPicPr>
            <p:cNvPr id="304" name="pasted-image.pdf"/>
            <p:cNvPicPr>
              <a:picLocks noChangeAspect="1"/>
            </p:cNvPicPr>
            <p:nvPr/>
          </p:nvPicPr>
          <p:blipFill>
            <a:blip r:embed="rId5" cstate="print"/>
            <a:stretch>
              <a:fillRect/>
            </a:stretch>
          </p:blipFill>
          <p:spPr>
            <a:xfrm>
              <a:off x="5229823" y="8941154"/>
              <a:ext cx="2242755" cy="2110152"/>
            </a:xfrm>
            <a:prstGeom prst="rect">
              <a:avLst/>
            </a:prstGeom>
            <a:ln w="3175">
              <a:miter lim="400000"/>
            </a:ln>
          </p:spPr>
        </p:pic>
        <p:sp>
          <p:nvSpPr>
            <p:cNvPr id="315" name="Shape 315"/>
            <p:cNvSpPr/>
            <p:nvPr/>
          </p:nvSpPr>
          <p:spPr>
            <a:xfrm>
              <a:off x="5880062" y="9109948"/>
              <a:ext cx="942265" cy="1493197"/>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defRPr sz="3000" b="1">
                  <a:solidFill>
                    <a:srgbClr val="25377F"/>
                  </a:solidFill>
                  <a:latin typeface="Arial"/>
                  <a:ea typeface="Arial"/>
                  <a:cs typeface="Arial"/>
                  <a:sym typeface="Arial"/>
                </a:defRPr>
              </a:lvl1pPr>
            </a:lstStyle>
            <a:p>
              <a:r>
                <a:rPr lang="en-GB" dirty="0"/>
                <a:t>O.8</a:t>
              </a:r>
              <a:br>
                <a:rPr lang="en-GB" dirty="0"/>
              </a:br>
              <a:r>
                <a:rPr lang="en-GB" dirty="0"/>
                <a:t>O.9</a:t>
              </a:r>
              <a:br>
                <a:rPr lang="en-GB" dirty="0"/>
              </a:br>
              <a:r>
                <a:rPr lang="en-GB" dirty="0"/>
                <a:t>O.10</a:t>
              </a:r>
              <a:endParaRPr dirty="0"/>
            </a:p>
          </p:txBody>
        </p:sp>
        <p:sp>
          <p:nvSpPr>
            <p:cNvPr id="2" name="Tekstvak 1">
              <a:extLst>
                <a:ext uri="{FF2B5EF4-FFF2-40B4-BE49-F238E27FC236}">
                  <a16:creationId xmlns="" xmlns:a16="http://schemas.microsoft.com/office/drawing/2014/main" id="{B29FFE86-E2E3-4CAA-B179-4F26D1D6E833}"/>
                </a:ext>
              </a:extLst>
            </p:cNvPr>
            <p:cNvSpPr txBox="1"/>
            <p:nvPr/>
          </p:nvSpPr>
          <p:spPr>
            <a:xfrm>
              <a:off x="8122816" y="8997254"/>
              <a:ext cx="3444949"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4000" b="1" i="0" u="none" strike="noStrike" cap="none" spc="0" normalizeH="0" baseline="0" dirty="0">
                  <a:ln>
                    <a:noFill/>
                  </a:ln>
                  <a:solidFill>
                    <a:srgbClr val="25377F"/>
                  </a:solidFill>
                  <a:effectLst/>
                  <a:uFillTx/>
                  <a:latin typeface="+mn-lt"/>
                  <a:ea typeface="+mn-ea"/>
                  <a:cs typeface="+mn-cs"/>
                  <a:sym typeface="Helvetica Light"/>
                </a:rPr>
                <a:t>42,5 x 30 m.</a:t>
              </a:r>
            </a:p>
          </p:txBody>
        </p:sp>
      </p:grpSp>
      <p:grpSp>
        <p:nvGrpSpPr>
          <p:cNvPr id="5" name="Groep 4">
            <a:extLst>
              <a:ext uri="{FF2B5EF4-FFF2-40B4-BE49-F238E27FC236}">
                <a16:creationId xmlns="" xmlns:a16="http://schemas.microsoft.com/office/drawing/2014/main" id="{2E40A1DE-766B-4280-8E4A-2223059D66B4}"/>
              </a:ext>
            </a:extLst>
          </p:cNvPr>
          <p:cNvGrpSpPr/>
          <p:nvPr/>
        </p:nvGrpSpPr>
        <p:grpSpPr>
          <a:xfrm>
            <a:off x="12723195" y="8941154"/>
            <a:ext cx="10435858" cy="4839261"/>
            <a:chOff x="12723195" y="8941154"/>
            <a:chExt cx="10435858" cy="4839261"/>
          </a:xfrm>
        </p:grpSpPr>
        <p:pic>
          <p:nvPicPr>
            <p:cNvPr id="17" name="Afbeelding 16"/>
            <p:cNvPicPr>
              <a:picLocks noChangeAspect="1"/>
            </p:cNvPicPr>
            <p:nvPr/>
          </p:nvPicPr>
          <p:blipFill>
            <a:blip r:embed="rId6" cstate="print"/>
            <a:stretch>
              <a:fillRect/>
            </a:stretch>
          </p:blipFill>
          <p:spPr>
            <a:xfrm>
              <a:off x="12723195" y="9328164"/>
              <a:ext cx="10298888" cy="4452251"/>
            </a:xfrm>
            <a:prstGeom prst="rect">
              <a:avLst/>
            </a:prstGeom>
          </p:spPr>
        </p:pic>
        <p:pic>
          <p:nvPicPr>
            <p:cNvPr id="316" name="pasted-image.pdf"/>
            <p:cNvPicPr>
              <a:picLocks noChangeAspect="1"/>
            </p:cNvPicPr>
            <p:nvPr/>
          </p:nvPicPr>
          <p:blipFill>
            <a:blip r:embed="rId5" cstate="print"/>
            <a:stretch>
              <a:fillRect/>
            </a:stretch>
          </p:blipFill>
          <p:spPr>
            <a:xfrm>
              <a:off x="16949536" y="8941154"/>
              <a:ext cx="2242754" cy="2110152"/>
            </a:xfrm>
            <a:prstGeom prst="rect">
              <a:avLst/>
            </a:prstGeom>
            <a:ln w="3175">
              <a:miter lim="400000"/>
            </a:ln>
          </p:spPr>
        </p:pic>
        <p:sp>
          <p:nvSpPr>
            <p:cNvPr id="317" name="Shape 317"/>
            <p:cNvSpPr/>
            <p:nvPr/>
          </p:nvSpPr>
          <p:spPr>
            <a:xfrm>
              <a:off x="17599774" y="9404281"/>
              <a:ext cx="942265" cy="1031532"/>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p>
              <a:pPr>
                <a:defRPr sz="3000" b="1">
                  <a:solidFill>
                    <a:srgbClr val="25377F"/>
                  </a:solidFill>
                  <a:latin typeface="Arial"/>
                  <a:ea typeface="Arial"/>
                  <a:cs typeface="Arial"/>
                  <a:sym typeface="Arial"/>
                </a:defRPr>
              </a:pPr>
              <a:r>
                <a:rPr lang="en-GB" dirty="0"/>
                <a:t>O</a:t>
              </a:r>
              <a:r>
                <a:rPr dirty="0"/>
                <a:t>.11</a:t>
              </a:r>
            </a:p>
            <a:p>
              <a:pPr>
                <a:defRPr sz="3000" b="1">
                  <a:solidFill>
                    <a:srgbClr val="25377F"/>
                  </a:solidFill>
                  <a:latin typeface="Arial"/>
                  <a:ea typeface="Arial"/>
                  <a:cs typeface="Arial"/>
                  <a:sym typeface="Arial"/>
                </a:defRPr>
              </a:pPr>
              <a:r>
                <a:rPr lang="en-GB" dirty="0"/>
                <a:t>O</a:t>
              </a:r>
              <a:r>
                <a:rPr dirty="0"/>
                <a:t>.12</a:t>
              </a:r>
            </a:p>
          </p:txBody>
        </p:sp>
        <p:sp>
          <p:nvSpPr>
            <p:cNvPr id="24" name="Tekstvak 23">
              <a:extLst>
                <a:ext uri="{FF2B5EF4-FFF2-40B4-BE49-F238E27FC236}">
                  <a16:creationId xmlns="" xmlns:a16="http://schemas.microsoft.com/office/drawing/2014/main" id="{42E97FF6-16A6-46C1-8B46-71FABA23723F}"/>
                </a:ext>
              </a:extLst>
            </p:cNvPr>
            <p:cNvSpPr txBox="1"/>
            <p:nvPr/>
          </p:nvSpPr>
          <p:spPr>
            <a:xfrm>
              <a:off x="19714104" y="8966286"/>
              <a:ext cx="3444949"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4000" b="1" i="0" u="none" strike="noStrike" cap="none" spc="0" normalizeH="0" baseline="0" dirty="0">
                  <a:ln>
                    <a:noFill/>
                  </a:ln>
                  <a:solidFill>
                    <a:srgbClr val="25377F"/>
                  </a:solidFill>
                  <a:effectLst/>
                  <a:uFillTx/>
                  <a:latin typeface="+mn-lt"/>
                  <a:ea typeface="+mn-ea"/>
                  <a:cs typeface="+mn-cs"/>
                  <a:sym typeface="Helvetica Light"/>
                </a:rPr>
                <a:t>64 x 42,5 m.</a:t>
              </a:r>
            </a:p>
          </p:txBody>
        </p:sp>
      </p:grpSp>
      <p:grpSp>
        <p:nvGrpSpPr>
          <p:cNvPr id="3" name="Groep 2">
            <a:extLst>
              <a:ext uri="{FF2B5EF4-FFF2-40B4-BE49-F238E27FC236}">
                <a16:creationId xmlns="" xmlns:a16="http://schemas.microsoft.com/office/drawing/2014/main" id="{318356A8-83A9-4C53-B1B1-6344E96FFEF2}"/>
              </a:ext>
            </a:extLst>
          </p:cNvPr>
          <p:cNvGrpSpPr/>
          <p:nvPr/>
        </p:nvGrpSpPr>
        <p:grpSpPr>
          <a:xfrm>
            <a:off x="7109210" y="4243219"/>
            <a:ext cx="10572829" cy="5084945"/>
            <a:chOff x="7109210" y="4243219"/>
            <a:chExt cx="10572829" cy="5084945"/>
          </a:xfrm>
        </p:grpSpPr>
        <p:pic>
          <p:nvPicPr>
            <p:cNvPr id="19" name="Afbeelding 18"/>
            <p:cNvPicPr>
              <a:picLocks noChangeAspect="1"/>
            </p:cNvPicPr>
            <p:nvPr/>
          </p:nvPicPr>
          <p:blipFill>
            <a:blip r:embed="rId7" cstate="print"/>
            <a:stretch>
              <a:fillRect/>
            </a:stretch>
          </p:blipFill>
          <p:spPr>
            <a:xfrm>
              <a:off x="7109210" y="4875137"/>
              <a:ext cx="10572829" cy="4453027"/>
            </a:xfrm>
            <a:prstGeom prst="rect">
              <a:avLst/>
            </a:prstGeom>
          </p:spPr>
        </p:pic>
        <p:pic>
          <p:nvPicPr>
            <p:cNvPr id="313" name="pasted-image.pdf"/>
            <p:cNvPicPr>
              <a:picLocks noChangeAspect="1"/>
            </p:cNvPicPr>
            <p:nvPr/>
          </p:nvPicPr>
          <p:blipFill>
            <a:blip r:embed="rId5" cstate="print"/>
            <a:stretch>
              <a:fillRect/>
            </a:stretch>
          </p:blipFill>
          <p:spPr>
            <a:xfrm>
              <a:off x="11335484" y="4496209"/>
              <a:ext cx="2242755" cy="2110153"/>
            </a:xfrm>
            <a:prstGeom prst="rect">
              <a:avLst/>
            </a:prstGeom>
            <a:ln w="3175">
              <a:miter lim="400000"/>
            </a:ln>
          </p:spPr>
        </p:pic>
        <p:sp>
          <p:nvSpPr>
            <p:cNvPr id="314" name="Shape 314"/>
            <p:cNvSpPr/>
            <p:nvPr/>
          </p:nvSpPr>
          <p:spPr>
            <a:xfrm>
              <a:off x="12092711" y="5088513"/>
              <a:ext cx="728302" cy="569867"/>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p>
              <a:pPr>
                <a:defRPr sz="3000" b="1">
                  <a:solidFill>
                    <a:srgbClr val="25377F"/>
                  </a:solidFill>
                  <a:latin typeface="Arial"/>
                  <a:ea typeface="Arial"/>
                  <a:cs typeface="Arial"/>
                  <a:sym typeface="Arial"/>
                </a:defRPr>
              </a:pPr>
              <a:r>
                <a:rPr lang="en-GB" dirty="0"/>
                <a:t>O.7</a:t>
              </a:r>
              <a:endParaRPr dirty="0"/>
            </a:p>
          </p:txBody>
        </p:sp>
        <p:sp>
          <p:nvSpPr>
            <p:cNvPr id="26" name="Tekstvak 25">
              <a:extLst>
                <a:ext uri="{FF2B5EF4-FFF2-40B4-BE49-F238E27FC236}">
                  <a16:creationId xmlns="" xmlns:a16="http://schemas.microsoft.com/office/drawing/2014/main" id="{B67D5EE2-7D1D-4139-A933-5B61CB801285}"/>
                </a:ext>
              </a:extLst>
            </p:cNvPr>
            <p:cNvSpPr txBox="1"/>
            <p:nvPr/>
          </p:nvSpPr>
          <p:spPr>
            <a:xfrm>
              <a:off x="13907664" y="4243219"/>
              <a:ext cx="3444949" cy="7237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nl-NL" sz="4000" b="1" i="0" u="none" strike="noStrike" cap="none" spc="0" normalizeH="0" baseline="0" dirty="0">
                  <a:ln>
                    <a:noFill/>
                  </a:ln>
                  <a:solidFill>
                    <a:srgbClr val="25377F"/>
                  </a:solidFill>
                  <a:effectLst/>
                  <a:uFillTx/>
                  <a:latin typeface="+mn-lt"/>
                  <a:ea typeface="+mn-ea"/>
                  <a:cs typeface="+mn-cs"/>
                  <a:sym typeface="Helvetica Light"/>
                </a:rPr>
                <a:t>30 x 20 m.</a:t>
              </a:r>
            </a:p>
          </p:txBody>
        </p:sp>
      </p:grpSp>
    </p:spTree>
    <p:extLst>
      <p:ext uri="{BB962C8B-B14F-4D97-AF65-F5344CB8AC3E}">
        <p14:creationId xmlns:p14="http://schemas.microsoft.com/office/powerpoint/2010/main" val="3652355073"/>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6212</TotalTime>
  <Words>869</Words>
  <Application>Microsoft Office PowerPoint</Application>
  <PresentationFormat>Aangepast</PresentationFormat>
  <Paragraphs>209</Paragraphs>
  <Slides>28</Slides>
  <Notes>21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Arial</vt:lpstr>
      <vt:lpstr>Helvetica Light</vt:lpstr>
      <vt:lpstr>Helvetica Neue</vt:lpstr>
      <vt:lpstr>White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Breggen, Jorg van der</dc:creator>
  <cp:lastModifiedBy>Bertus Bakkenes</cp:lastModifiedBy>
  <cp:revision>279</cp:revision>
  <dcterms:modified xsi:type="dcterms:W3CDTF">2020-02-12T19:57:27Z</dcterms:modified>
</cp:coreProperties>
</file>